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theme/theme9.xml" ContentType="application/vnd.openxmlformats-officedocument.theme+xml"/>
  <Override PartName="/ppt/slideLayouts/slideLayout23.xml" ContentType="application/vnd.openxmlformats-officedocument.presentationml.slideLayout+xml"/>
  <Override PartName="/ppt/theme/theme10.xml" ContentType="application/vnd.openxmlformats-officedocument.theme+xml"/>
  <Override PartName="/ppt/slideLayouts/slideLayout24.xml" ContentType="application/vnd.openxmlformats-officedocument.presentationml.slideLayout+xml"/>
  <Override PartName="/ppt/theme/theme11.xml" ContentType="application/vnd.openxmlformats-officedocument.theme+xml"/>
  <Override PartName="/ppt/slideLayouts/slideLayout25.xml" ContentType="application/vnd.openxmlformats-officedocument.presentationml.slideLayout+xml"/>
  <Override PartName="/ppt/theme/theme1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13.xml" ContentType="application/vnd.openxmlformats-officedocument.theme+xml"/>
  <Override PartName="/ppt/slideLayouts/slideLayout28.xml" ContentType="application/vnd.openxmlformats-officedocument.presentationml.slideLayout+xml"/>
  <Override PartName="/ppt/theme/theme14.xml" ContentType="application/vnd.openxmlformats-officedocument.theme+xml"/>
  <Override PartName="/ppt/slideLayouts/slideLayout29.xml" ContentType="application/vnd.openxmlformats-officedocument.presentationml.slideLayout+xml"/>
  <Override PartName="/ppt/theme/theme15.xml" ContentType="application/vnd.openxmlformats-officedocument.theme+xml"/>
  <Override PartName="/ppt/slideLayouts/slideLayout30.xml" ContentType="application/vnd.openxmlformats-officedocument.presentationml.slideLayout+xml"/>
  <Override PartName="/ppt/theme/theme16.xml" ContentType="application/vnd.openxmlformats-officedocument.theme+xml"/>
  <Override PartName="/ppt/slideLayouts/slideLayout31.xml" ContentType="application/vnd.openxmlformats-officedocument.presentationml.slideLayout+xml"/>
  <Override PartName="/ppt/theme/theme17.xml" ContentType="application/vnd.openxmlformats-officedocument.theme+xml"/>
  <Override PartName="/ppt/slideLayouts/slideLayout32.xml" ContentType="application/vnd.openxmlformats-officedocument.presentationml.slideLayout+xml"/>
  <Override PartName="/ppt/theme/theme18.xml" ContentType="application/vnd.openxmlformats-officedocument.theme+xml"/>
  <Override PartName="/ppt/slideLayouts/slideLayout33.xml" ContentType="application/vnd.openxmlformats-officedocument.presentationml.slideLayout+xml"/>
  <Override PartName="/ppt/theme/theme19.xml" ContentType="application/vnd.openxmlformats-officedocument.theme+xml"/>
  <Override PartName="/ppt/slideLayouts/slideLayout34.xml" ContentType="application/vnd.openxmlformats-officedocument.presentationml.slideLayout+xml"/>
  <Override PartName="/ppt/theme/theme20.xml" ContentType="application/vnd.openxmlformats-officedocument.theme+xml"/>
  <Override PartName="/ppt/slideLayouts/slideLayout35.xml" ContentType="application/vnd.openxmlformats-officedocument.presentationml.slideLayout+xml"/>
  <Override PartName="/ppt/theme/theme21.xml" ContentType="application/vnd.openxmlformats-officedocument.theme+xml"/>
  <Override PartName="/ppt/slideLayouts/slideLayout36.xml" ContentType="application/vnd.openxmlformats-officedocument.presentationml.slideLayout+xml"/>
  <Override PartName="/ppt/theme/theme22.xml" ContentType="application/vnd.openxmlformats-officedocument.theme+xml"/>
  <Override PartName="/ppt/slideLayouts/slideLayout37.xml" ContentType="application/vnd.openxmlformats-officedocument.presentationml.slideLayout+xml"/>
  <Override PartName="/ppt/theme/theme23.xml" ContentType="application/vnd.openxmlformats-officedocument.theme+xml"/>
  <Override PartName="/ppt/slideLayouts/slideLayout38.xml" ContentType="application/vnd.openxmlformats-officedocument.presentationml.slideLayout+xml"/>
  <Override PartName="/ppt/theme/theme24.xml" ContentType="application/vnd.openxmlformats-officedocument.theme+xml"/>
  <Override PartName="/ppt/slideLayouts/slideLayout39.xml" ContentType="application/vnd.openxmlformats-officedocument.presentationml.slideLayout+xml"/>
  <Override PartName="/ppt/theme/theme25.xml" ContentType="application/vnd.openxmlformats-officedocument.theme+xml"/>
  <Override PartName="/ppt/slideLayouts/slideLayout40.xml" ContentType="application/vnd.openxmlformats-officedocument.presentationml.slideLayout+xml"/>
  <Override PartName="/ppt/theme/theme26.xml" ContentType="application/vnd.openxmlformats-officedocument.theme+xml"/>
  <Override PartName="/ppt/slideLayouts/slideLayout41.xml" ContentType="application/vnd.openxmlformats-officedocument.presentationml.slideLayout+xml"/>
  <Override PartName="/ppt/theme/theme27.xml" ContentType="application/vnd.openxmlformats-officedocument.theme+xml"/>
  <Override PartName="/ppt/slideLayouts/slideLayout42.xml" ContentType="application/vnd.openxmlformats-officedocument.presentationml.slideLayout+xml"/>
  <Override PartName="/ppt/theme/theme28.xml" ContentType="application/vnd.openxmlformats-officedocument.theme+xml"/>
  <Override PartName="/ppt/slideLayouts/slideLayout43.xml" ContentType="application/vnd.openxmlformats-officedocument.presentationml.slideLayout+xml"/>
  <Override PartName="/ppt/theme/theme29.xml" ContentType="application/vnd.openxmlformats-officedocument.theme+xml"/>
  <Override PartName="/ppt/slideLayouts/slideLayout44.xml" ContentType="application/vnd.openxmlformats-officedocument.presentationml.slideLayout+xml"/>
  <Override PartName="/ppt/theme/theme30.xml" ContentType="application/vnd.openxmlformats-officedocument.theme+xml"/>
  <Override PartName="/ppt/slideLayouts/slideLayout45.xml" ContentType="application/vnd.openxmlformats-officedocument.presentationml.slideLayout+xml"/>
  <Override PartName="/ppt/theme/theme31.xml" ContentType="application/vnd.openxmlformats-officedocument.theme+xml"/>
  <Override PartName="/ppt/slideLayouts/slideLayout46.xml" ContentType="application/vnd.openxmlformats-officedocument.presentationml.slideLayout+xml"/>
  <Override PartName="/ppt/theme/theme32.xml" ContentType="application/vnd.openxmlformats-officedocument.theme+xml"/>
  <Override PartName="/ppt/slideLayouts/slideLayout47.xml" ContentType="application/vnd.openxmlformats-officedocument.presentationml.slideLayout+xml"/>
  <Override PartName="/ppt/theme/theme33.xml" ContentType="application/vnd.openxmlformats-officedocument.theme+xml"/>
  <Override PartName="/ppt/slideLayouts/slideLayout48.xml" ContentType="application/vnd.openxmlformats-officedocument.presentationml.slideLayout+xml"/>
  <Override PartName="/ppt/theme/theme34.xml" ContentType="application/vnd.openxmlformats-officedocument.theme+xml"/>
  <Override PartName="/ppt/slideLayouts/slideLayout49.xml" ContentType="application/vnd.openxmlformats-officedocument.presentationml.slideLayout+xml"/>
  <Override PartName="/ppt/theme/theme35.xml" ContentType="application/vnd.openxmlformats-officedocument.theme+xml"/>
  <Override PartName="/ppt/slideLayouts/slideLayout50.xml" ContentType="application/vnd.openxmlformats-officedocument.presentationml.slideLayout+xml"/>
  <Override PartName="/ppt/theme/theme36.xml" ContentType="application/vnd.openxmlformats-officedocument.theme+xml"/>
  <Override PartName="/ppt/slideLayouts/slideLayout51.xml" ContentType="application/vnd.openxmlformats-officedocument.presentationml.slideLayout+xml"/>
  <Override PartName="/ppt/theme/theme37.xml" ContentType="application/vnd.openxmlformats-officedocument.theme+xml"/>
  <Override PartName="/ppt/slideLayouts/slideLayout52.xml" ContentType="application/vnd.openxmlformats-officedocument.presentationml.slideLayout+xml"/>
  <Override PartName="/ppt/theme/theme38.xml" ContentType="application/vnd.openxmlformats-officedocument.theme+xml"/>
  <Override PartName="/ppt/slideLayouts/slideLayout53.xml" ContentType="application/vnd.openxmlformats-officedocument.presentationml.slideLayout+xml"/>
  <Override PartName="/ppt/theme/theme39.xml" ContentType="application/vnd.openxmlformats-officedocument.theme+xml"/>
  <Override PartName="/ppt/slideLayouts/slideLayout54.xml" ContentType="application/vnd.openxmlformats-officedocument.presentationml.slideLayout+xml"/>
  <Override PartName="/ppt/theme/theme40.xml" ContentType="application/vnd.openxmlformats-officedocument.theme+xml"/>
  <Override PartName="/ppt/slideLayouts/slideLayout55.xml" ContentType="application/vnd.openxmlformats-officedocument.presentationml.slideLayout+xml"/>
  <Override PartName="/ppt/theme/theme41.xml" ContentType="application/vnd.openxmlformats-officedocument.theme+xml"/>
  <Override PartName="/ppt/slideLayouts/slideLayout56.xml" ContentType="application/vnd.openxmlformats-officedocument.presentationml.slideLayout+xml"/>
  <Override PartName="/ppt/theme/theme42.xml" ContentType="application/vnd.openxmlformats-officedocument.theme+xml"/>
  <Override PartName="/ppt/slideLayouts/slideLayout57.xml" ContentType="application/vnd.openxmlformats-officedocument.presentationml.slideLayout+xml"/>
  <Override PartName="/ppt/theme/theme43.xml" ContentType="application/vnd.openxmlformats-officedocument.theme+xml"/>
  <Override PartName="/ppt/slideLayouts/slideLayout58.xml" ContentType="application/vnd.openxmlformats-officedocument.presentationml.slideLayout+xml"/>
  <Override PartName="/ppt/theme/theme44.xml" ContentType="application/vnd.openxmlformats-officedocument.theme+xml"/>
  <Override PartName="/ppt/slideLayouts/slideLayout59.xml" ContentType="application/vnd.openxmlformats-officedocument.presentationml.slideLayout+xml"/>
  <Override PartName="/ppt/theme/theme45.xml" ContentType="application/vnd.openxmlformats-officedocument.theme+xml"/>
  <Override PartName="/ppt/slideLayouts/slideLayout60.xml" ContentType="application/vnd.openxmlformats-officedocument.presentationml.slideLayout+xml"/>
  <Override PartName="/ppt/theme/theme46.xml" ContentType="application/vnd.openxmlformats-officedocument.theme+xml"/>
  <Override PartName="/ppt/slideLayouts/slideLayout61.xml" ContentType="application/vnd.openxmlformats-officedocument.presentationml.slideLayout+xml"/>
  <Override PartName="/ppt/theme/theme47.xml" ContentType="application/vnd.openxmlformats-officedocument.theme+xml"/>
  <Override PartName="/ppt/slideLayouts/slideLayout62.xml" ContentType="application/vnd.openxmlformats-officedocument.presentationml.slideLayout+xml"/>
  <Override PartName="/ppt/theme/theme48.xml" ContentType="application/vnd.openxmlformats-officedocument.theme+xml"/>
  <Override PartName="/ppt/slideLayouts/slideLayout63.xml" ContentType="application/vnd.openxmlformats-officedocument.presentationml.slideLayout+xml"/>
  <Override PartName="/ppt/theme/theme49.xml" ContentType="application/vnd.openxmlformats-officedocument.theme+xml"/>
  <Override PartName="/ppt/theme/theme5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92" r:id="rId2"/>
    <p:sldMasterId id="2147483809" r:id="rId3"/>
    <p:sldMasterId id="2147483838" r:id="rId4"/>
    <p:sldMasterId id="2147483842" r:id="rId5"/>
    <p:sldMasterId id="2147483844" r:id="rId6"/>
    <p:sldMasterId id="2147483846" r:id="rId7"/>
    <p:sldMasterId id="2147483848" r:id="rId8"/>
    <p:sldMasterId id="2147483868" r:id="rId9"/>
    <p:sldMasterId id="2147483873" r:id="rId10"/>
    <p:sldMasterId id="2147483875" r:id="rId11"/>
    <p:sldMasterId id="2147483877" r:id="rId12"/>
    <p:sldMasterId id="2147483901" r:id="rId13"/>
    <p:sldMasterId id="2147483951" r:id="rId14"/>
    <p:sldMasterId id="2147483965" r:id="rId15"/>
    <p:sldMasterId id="2147483967" r:id="rId16"/>
    <p:sldMasterId id="2147483969" r:id="rId17"/>
    <p:sldMasterId id="2147483971" r:id="rId18"/>
    <p:sldMasterId id="2147483973" r:id="rId19"/>
    <p:sldMasterId id="2147483975" r:id="rId20"/>
    <p:sldMasterId id="2147483977" r:id="rId21"/>
    <p:sldMasterId id="2147483979" r:id="rId22"/>
    <p:sldMasterId id="2147483981" r:id="rId23"/>
    <p:sldMasterId id="2147483983" r:id="rId24"/>
    <p:sldMasterId id="2147483985" r:id="rId25"/>
    <p:sldMasterId id="2147483987" r:id="rId26"/>
    <p:sldMasterId id="2147483989" r:id="rId27"/>
    <p:sldMasterId id="2147483991" r:id="rId28"/>
    <p:sldMasterId id="2147483993" r:id="rId29"/>
    <p:sldMasterId id="2147483995" r:id="rId30"/>
    <p:sldMasterId id="2147483997" r:id="rId31"/>
    <p:sldMasterId id="2147483999" r:id="rId32"/>
    <p:sldMasterId id="2147484001" r:id="rId33"/>
    <p:sldMasterId id="2147484003" r:id="rId34"/>
    <p:sldMasterId id="2147484005" r:id="rId35"/>
    <p:sldMasterId id="2147484007" r:id="rId36"/>
    <p:sldMasterId id="2147484009" r:id="rId37"/>
    <p:sldMasterId id="2147484011" r:id="rId38"/>
    <p:sldMasterId id="2147484014" r:id="rId39"/>
    <p:sldMasterId id="2147484016" r:id="rId40"/>
    <p:sldMasterId id="2147484018" r:id="rId41"/>
    <p:sldMasterId id="2147484020" r:id="rId42"/>
    <p:sldMasterId id="2147484022" r:id="rId43"/>
    <p:sldMasterId id="2147484024" r:id="rId44"/>
    <p:sldMasterId id="2147484026" r:id="rId45"/>
    <p:sldMasterId id="2147484028" r:id="rId46"/>
    <p:sldMasterId id="2147484030" r:id="rId47"/>
    <p:sldMasterId id="2147484032" r:id="rId48"/>
    <p:sldMasterId id="2147484034" r:id="rId49"/>
  </p:sldMasterIdLst>
  <p:notesMasterIdLst>
    <p:notesMasterId r:id="rId147"/>
  </p:notesMasterIdLst>
  <p:sldIdLst>
    <p:sldId id="632" r:id="rId50"/>
    <p:sldId id="754" r:id="rId51"/>
    <p:sldId id="961" r:id="rId52"/>
    <p:sldId id="762" r:id="rId53"/>
    <p:sldId id="342" r:id="rId54"/>
    <p:sldId id="806" r:id="rId55"/>
    <p:sldId id="807" r:id="rId56"/>
    <p:sldId id="750" r:id="rId57"/>
    <p:sldId id="863" r:id="rId58"/>
    <p:sldId id="864" r:id="rId59"/>
    <p:sldId id="865" r:id="rId60"/>
    <p:sldId id="866" r:id="rId61"/>
    <p:sldId id="867" r:id="rId62"/>
    <p:sldId id="733" r:id="rId63"/>
    <p:sldId id="612" r:id="rId64"/>
    <p:sldId id="735" r:id="rId65"/>
    <p:sldId id="736" r:id="rId66"/>
    <p:sldId id="737" r:id="rId67"/>
    <p:sldId id="641" r:id="rId68"/>
    <p:sldId id="606" r:id="rId69"/>
    <p:sldId id="756" r:id="rId70"/>
    <p:sldId id="757" r:id="rId71"/>
    <p:sldId id="758" r:id="rId72"/>
    <p:sldId id="709" r:id="rId73"/>
    <p:sldId id="710" r:id="rId74"/>
    <p:sldId id="712" r:id="rId75"/>
    <p:sldId id="738" r:id="rId76"/>
    <p:sldId id="760" r:id="rId77"/>
    <p:sldId id="832" r:id="rId78"/>
    <p:sldId id="715" r:id="rId79"/>
    <p:sldId id="714" r:id="rId80"/>
    <p:sldId id="410" r:id="rId81"/>
    <p:sldId id="502" r:id="rId82"/>
    <p:sldId id="412" r:id="rId83"/>
    <p:sldId id="261" r:id="rId84"/>
    <p:sldId id="413" r:id="rId85"/>
    <p:sldId id="414" r:id="rId86"/>
    <p:sldId id="962" r:id="rId87"/>
    <p:sldId id="963" r:id="rId88"/>
    <p:sldId id="964" r:id="rId89"/>
    <p:sldId id="965" r:id="rId90"/>
    <p:sldId id="966" r:id="rId91"/>
    <p:sldId id="967" r:id="rId92"/>
    <p:sldId id="968" r:id="rId93"/>
    <p:sldId id="969" r:id="rId94"/>
    <p:sldId id="970" r:id="rId95"/>
    <p:sldId id="971" r:id="rId96"/>
    <p:sldId id="972" r:id="rId97"/>
    <p:sldId id="973" r:id="rId98"/>
    <p:sldId id="974" r:id="rId99"/>
    <p:sldId id="975" r:id="rId100"/>
    <p:sldId id="976" r:id="rId101"/>
    <p:sldId id="977" r:id="rId102"/>
    <p:sldId id="978" r:id="rId103"/>
    <p:sldId id="979" r:id="rId104"/>
    <p:sldId id="980" r:id="rId105"/>
    <p:sldId id="981" r:id="rId106"/>
    <p:sldId id="982" r:id="rId107"/>
    <p:sldId id="983" r:id="rId108"/>
    <p:sldId id="984" r:id="rId109"/>
    <p:sldId id="985" r:id="rId110"/>
    <p:sldId id="986" r:id="rId111"/>
    <p:sldId id="987" r:id="rId112"/>
    <p:sldId id="988" r:id="rId113"/>
    <p:sldId id="840" r:id="rId114"/>
    <p:sldId id="841" r:id="rId115"/>
    <p:sldId id="842" r:id="rId116"/>
    <p:sldId id="843" r:id="rId117"/>
    <p:sldId id="844" r:id="rId118"/>
    <p:sldId id="845" r:id="rId119"/>
    <p:sldId id="846" r:id="rId120"/>
    <p:sldId id="847" r:id="rId121"/>
    <p:sldId id="848" r:id="rId122"/>
    <p:sldId id="849" r:id="rId123"/>
    <p:sldId id="851" r:id="rId124"/>
    <p:sldId id="850" r:id="rId125"/>
    <p:sldId id="852" r:id="rId126"/>
    <p:sldId id="853" r:id="rId127"/>
    <p:sldId id="854" r:id="rId128"/>
    <p:sldId id="855" r:id="rId129"/>
    <p:sldId id="856" r:id="rId130"/>
    <p:sldId id="857" r:id="rId131"/>
    <p:sldId id="858" r:id="rId132"/>
    <p:sldId id="859" r:id="rId133"/>
    <p:sldId id="860" r:id="rId134"/>
    <p:sldId id="861" r:id="rId135"/>
    <p:sldId id="862" r:id="rId136"/>
    <p:sldId id="868" r:id="rId137"/>
    <p:sldId id="869" r:id="rId138"/>
    <p:sldId id="870" r:id="rId139"/>
    <p:sldId id="871" r:id="rId140"/>
    <p:sldId id="872" r:id="rId141"/>
    <p:sldId id="873" r:id="rId142"/>
    <p:sldId id="874" r:id="rId143"/>
    <p:sldId id="875" r:id="rId144"/>
    <p:sldId id="698" r:id="rId145"/>
    <p:sldId id="755" r:id="rId146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19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38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57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76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5950" algn="l" defTabSz="91438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140" algn="l" defTabSz="91438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329" algn="l" defTabSz="91438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520" algn="l" defTabSz="91438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00"/>
    <a:srgbClr val="FFFF99"/>
    <a:srgbClr val="FF7C80"/>
    <a:srgbClr val="FF66FF"/>
    <a:srgbClr val="FFFF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9" d="100"/>
        <a:sy n="49" d="100"/>
      </p:scale>
      <p:origin x="0" y="-54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68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63" Type="http://schemas.openxmlformats.org/officeDocument/2006/relationships/slide" Target="slides/slide14.xml"/><Relationship Id="rId84" Type="http://schemas.openxmlformats.org/officeDocument/2006/relationships/slide" Target="slides/slide35.xml"/><Relationship Id="rId138" Type="http://schemas.openxmlformats.org/officeDocument/2006/relationships/slide" Target="slides/slide89.xml"/><Relationship Id="rId107" Type="http://schemas.openxmlformats.org/officeDocument/2006/relationships/slide" Target="slides/slide58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53" Type="http://schemas.openxmlformats.org/officeDocument/2006/relationships/slide" Target="slides/slide4.xml"/><Relationship Id="rId74" Type="http://schemas.openxmlformats.org/officeDocument/2006/relationships/slide" Target="slides/slide25.xml"/><Relationship Id="rId128" Type="http://schemas.openxmlformats.org/officeDocument/2006/relationships/slide" Target="slides/slide79.xml"/><Relationship Id="rId14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46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" Target="slides/slide15.xml"/><Relationship Id="rId69" Type="http://schemas.openxmlformats.org/officeDocument/2006/relationships/slide" Target="slides/slide20.xml"/><Relationship Id="rId113" Type="http://schemas.openxmlformats.org/officeDocument/2006/relationships/slide" Target="slides/slide64.xml"/><Relationship Id="rId118" Type="http://schemas.openxmlformats.org/officeDocument/2006/relationships/slide" Target="slides/slide69.xml"/><Relationship Id="rId134" Type="http://schemas.openxmlformats.org/officeDocument/2006/relationships/slide" Target="slides/slide85.xml"/><Relationship Id="rId139" Type="http://schemas.openxmlformats.org/officeDocument/2006/relationships/slide" Target="slides/slide90.xml"/><Relationship Id="rId80" Type="http://schemas.openxmlformats.org/officeDocument/2006/relationships/slide" Target="slides/slide31.xml"/><Relationship Id="rId85" Type="http://schemas.openxmlformats.org/officeDocument/2006/relationships/slide" Target="slides/slide36.xml"/><Relationship Id="rId150" Type="http://schemas.openxmlformats.org/officeDocument/2006/relationships/theme" Target="theme/theme1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" Target="slides/slide10.xml"/><Relationship Id="rId103" Type="http://schemas.openxmlformats.org/officeDocument/2006/relationships/slide" Target="slides/slide54.xml"/><Relationship Id="rId108" Type="http://schemas.openxmlformats.org/officeDocument/2006/relationships/slide" Target="slides/slide59.xml"/><Relationship Id="rId124" Type="http://schemas.openxmlformats.org/officeDocument/2006/relationships/slide" Target="slides/slide75.xml"/><Relationship Id="rId129" Type="http://schemas.openxmlformats.org/officeDocument/2006/relationships/slide" Target="slides/slide80.xml"/><Relationship Id="rId54" Type="http://schemas.openxmlformats.org/officeDocument/2006/relationships/slide" Target="slides/slide5.xml"/><Relationship Id="rId70" Type="http://schemas.openxmlformats.org/officeDocument/2006/relationships/slide" Target="slides/slide21.xml"/><Relationship Id="rId75" Type="http://schemas.openxmlformats.org/officeDocument/2006/relationships/slide" Target="slides/slide26.xml"/><Relationship Id="rId91" Type="http://schemas.openxmlformats.org/officeDocument/2006/relationships/slide" Target="slides/slide42.xml"/><Relationship Id="rId96" Type="http://schemas.openxmlformats.org/officeDocument/2006/relationships/slide" Target="slides/slide47.xml"/><Relationship Id="rId140" Type="http://schemas.openxmlformats.org/officeDocument/2006/relationships/slide" Target="slides/slide91.xml"/><Relationship Id="rId145" Type="http://schemas.openxmlformats.org/officeDocument/2006/relationships/slide" Target="slides/slide9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Master" Target="slideMasters/slideMaster49.xml"/><Relationship Id="rId114" Type="http://schemas.openxmlformats.org/officeDocument/2006/relationships/slide" Target="slides/slide65.xml"/><Relationship Id="rId119" Type="http://schemas.openxmlformats.org/officeDocument/2006/relationships/slide" Target="slides/slide70.xml"/><Relationship Id="rId44" Type="http://schemas.openxmlformats.org/officeDocument/2006/relationships/slideMaster" Target="slideMasters/slideMaster44.xml"/><Relationship Id="rId60" Type="http://schemas.openxmlformats.org/officeDocument/2006/relationships/slide" Target="slides/slide11.xml"/><Relationship Id="rId65" Type="http://schemas.openxmlformats.org/officeDocument/2006/relationships/slide" Target="slides/slide16.xml"/><Relationship Id="rId81" Type="http://schemas.openxmlformats.org/officeDocument/2006/relationships/slide" Target="slides/slide32.xml"/><Relationship Id="rId86" Type="http://schemas.openxmlformats.org/officeDocument/2006/relationships/slide" Target="slides/slide37.xml"/><Relationship Id="rId130" Type="http://schemas.openxmlformats.org/officeDocument/2006/relationships/slide" Target="slides/slide81.xml"/><Relationship Id="rId135" Type="http://schemas.openxmlformats.org/officeDocument/2006/relationships/slide" Target="slides/slide86.xml"/><Relationship Id="rId151" Type="http://schemas.openxmlformats.org/officeDocument/2006/relationships/tableStyles" Target="tableStyles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60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1.xml"/><Relationship Id="rId55" Type="http://schemas.openxmlformats.org/officeDocument/2006/relationships/slide" Target="slides/slide6.xml"/><Relationship Id="rId76" Type="http://schemas.openxmlformats.org/officeDocument/2006/relationships/slide" Target="slides/slide27.xml"/><Relationship Id="rId97" Type="http://schemas.openxmlformats.org/officeDocument/2006/relationships/slide" Target="slides/slide48.xml"/><Relationship Id="rId104" Type="http://schemas.openxmlformats.org/officeDocument/2006/relationships/slide" Target="slides/slide55.xml"/><Relationship Id="rId120" Type="http://schemas.openxmlformats.org/officeDocument/2006/relationships/slide" Target="slides/slide71.xml"/><Relationship Id="rId125" Type="http://schemas.openxmlformats.org/officeDocument/2006/relationships/slide" Target="slides/slide76.xml"/><Relationship Id="rId141" Type="http://schemas.openxmlformats.org/officeDocument/2006/relationships/slide" Target="slides/slide92.xml"/><Relationship Id="rId146" Type="http://schemas.openxmlformats.org/officeDocument/2006/relationships/slide" Target="slides/slide9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2.xml"/><Relationship Id="rId92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17.xml"/><Relationship Id="rId87" Type="http://schemas.openxmlformats.org/officeDocument/2006/relationships/slide" Target="slides/slide38.xml"/><Relationship Id="rId110" Type="http://schemas.openxmlformats.org/officeDocument/2006/relationships/slide" Target="slides/slide61.xml"/><Relationship Id="rId115" Type="http://schemas.openxmlformats.org/officeDocument/2006/relationships/slide" Target="slides/slide66.xml"/><Relationship Id="rId131" Type="http://schemas.openxmlformats.org/officeDocument/2006/relationships/slide" Target="slides/slide82.xml"/><Relationship Id="rId136" Type="http://schemas.openxmlformats.org/officeDocument/2006/relationships/slide" Target="slides/slide87.xml"/><Relationship Id="rId61" Type="http://schemas.openxmlformats.org/officeDocument/2006/relationships/slide" Target="slides/slide12.xml"/><Relationship Id="rId82" Type="http://schemas.openxmlformats.org/officeDocument/2006/relationships/slide" Target="slides/slide33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" Target="slides/slide7.xml"/><Relationship Id="rId77" Type="http://schemas.openxmlformats.org/officeDocument/2006/relationships/slide" Target="slides/slide28.xml"/><Relationship Id="rId100" Type="http://schemas.openxmlformats.org/officeDocument/2006/relationships/slide" Target="slides/slide51.xml"/><Relationship Id="rId105" Type="http://schemas.openxmlformats.org/officeDocument/2006/relationships/slide" Target="slides/slide56.xml"/><Relationship Id="rId126" Type="http://schemas.openxmlformats.org/officeDocument/2006/relationships/slide" Target="slides/slide77.xml"/><Relationship Id="rId147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.xml"/><Relationship Id="rId72" Type="http://schemas.openxmlformats.org/officeDocument/2006/relationships/slide" Target="slides/slide23.xml"/><Relationship Id="rId93" Type="http://schemas.openxmlformats.org/officeDocument/2006/relationships/slide" Target="slides/slide44.xml"/><Relationship Id="rId98" Type="http://schemas.openxmlformats.org/officeDocument/2006/relationships/slide" Target="slides/slide49.xml"/><Relationship Id="rId121" Type="http://schemas.openxmlformats.org/officeDocument/2006/relationships/slide" Target="slides/slide72.xml"/><Relationship Id="rId142" Type="http://schemas.openxmlformats.org/officeDocument/2006/relationships/slide" Target="slides/slide93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" Target="slides/slide18.xml"/><Relationship Id="rId116" Type="http://schemas.openxmlformats.org/officeDocument/2006/relationships/slide" Target="slides/slide67.xml"/><Relationship Id="rId137" Type="http://schemas.openxmlformats.org/officeDocument/2006/relationships/slide" Target="slides/slide88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" Target="slides/slide13.xml"/><Relationship Id="rId83" Type="http://schemas.openxmlformats.org/officeDocument/2006/relationships/slide" Target="slides/slide34.xml"/><Relationship Id="rId88" Type="http://schemas.openxmlformats.org/officeDocument/2006/relationships/slide" Target="slides/slide39.xml"/><Relationship Id="rId111" Type="http://schemas.openxmlformats.org/officeDocument/2006/relationships/slide" Target="slides/slide62.xml"/><Relationship Id="rId132" Type="http://schemas.openxmlformats.org/officeDocument/2006/relationships/slide" Target="slides/slide83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" Target="slides/slide8.xml"/><Relationship Id="rId106" Type="http://schemas.openxmlformats.org/officeDocument/2006/relationships/slide" Target="slides/slide57.xml"/><Relationship Id="rId127" Type="http://schemas.openxmlformats.org/officeDocument/2006/relationships/slide" Target="slides/slide78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" Target="slides/slide3.xml"/><Relationship Id="rId73" Type="http://schemas.openxmlformats.org/officeDocument/2006/relationships/slide" Target="slides/slide24.xml"/><Relationship Id="rId78" Type="http://schemas.openxmlformats.org/officeDocument/2006/relationships/slide" Target="slides/slide29.xml"/><Relationship Id="rId94" Type="http://schemas.openxmlformats.org/officeDocument/2006/relationships/slide" Target="slides/slide45.xml"/><Relationship Id="rId99" Type="http://schemas.openxmlformats.org/officeDocument/2006/relationships/slide" Target="slides/slide50.xml"/><Relationship Id="rId101" Type="http://schemas.openxmlformats.org/officeDocument/2006/relationships/slide" Target="slides/slide52.xml"/><Relationship Id="rId122" Type="http://schemas.openxmlformats.org/officeDocument/2006/relationships/slide" Target="slides/slide73.xml"/><Relationship Id="rId143" Type="http://schemas.openxmlformats.org/officeDocument/2006/relationships/slide" Target="slides/slide94.xml"/><Relationship Id="rId148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Master" Target="slideMasters/slideMaster26.xml"/><Relationship Id="rId47" Type="http://schemas.openxmlformats.org/officeDocument/2006/relationships/slideMaster" Target="slideMasters/slideMaster47.xml"/><Relationship Id="rId68" Type="http://schemas.openxmlformats.org/officeDocument/2006/relationships/slide" Target="slides/slide19.xml"/><Relationship Id="rId89" Type="http://schemas.openxmlformats.org/officeDocument/2006/relationships/slide" Target="slides/slide40.xml"/><Relationship Id="rId112" Type="http://schemas.openxmlformats.org/officeDocument/2006/relationships/slide" Target="slides/slide63.xml"/><Relationship Id="rId133" Type="http://schemas.openxmlformats.org/officeDocument/2006/relationships/slide" Target="slides/slide84.xml"/><Relationship Id="rId16" Type="http://schemas.openxmlformats.org/officeDocument/2006/relationships/slideMaster" Target="slideMasters/slideMaster16.xml"/><Relationship Id="rId37" Type="http://schemas.openxmlformats.org/officeDocument/2006/relationships/slideMaster" Target="slideMasters/slideMaster37.xml"/><Relationship Id="rId58" Type="http://schemas.openxmlformats.org/officeDocument/2006/relationships/slide" Target="slides/slide9.xml"/><Relationship Id="rId79" Type="http://schemas.openxmlformats.org/officeDocument/2006/relationships/slide" Target="slides/slide30.xml"/><Relationship Id="rId102" Type="http://schemas.openxmlformats.org/officeDocument/2006/relationships/slide" Target="slides/slide53.xml"/><Relationship Id="rId123" Type="http://schemas.openxmlformats.org/officeDocument/2006/relationships/slide" Target="slides/slide74.xml"/><Relationship Id="rId144" Type="http://schemas.openxmlformats.org/officeDocument/2006/relationships/slide" Target="slides/slide95.xml"/><Relationship Id="rId90" Type="http://schemas.openxmlformats.org/officeDocument/2006/relationships/slide" Target="slides/slide4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標楷體" pitchFamily="65" charset="-120"/>
              </a:defRPr>
            </a:lvl1pPr>
          </a:lstStyle>
          <a:p>
            <a:pPr>
              <a:defRPr/>
            </a:pPr>
            <a:fld id="{A50EB13F-1551-438F-A125-E02DCE7DB642}" type="datetimeFigureOut">
              <a:rPr lang="zh-TW" altLang="en-US"/>
              <a:pPr>
                <a:defRPr/>
              </a:pPr>
              <a:t>2021/5/4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標楷體" pitchFamily="65" charset="-120"/>
              </a:defRPr>
            </a:lvl1pPr>
          </a:lstStyle>
          <a:p>
            <a:pPr>
              <a:defRPr/>
            </a:pPr>
            <a:fld id="{68780B03-F47C-42D9-9911-EE506BBDC5D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9495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8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7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6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50" algn="l" defTabSz="9143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40" algn="l" defTabSz="9143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9" algn="l" defTabSz="9143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20" algn="l" defTabSz="9143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這些堅持，是你想做的，還是你的基因想做的？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3D374-C7C1-40A4-B0D5-7AF00052710E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80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體驗：舉拳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DDCDB-2A20-4689-8175-7374B1334056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48E92C-7D5D-4B90-8671-4FC45B8F1A37}" type="slidenum">
              <a:rPr lang="zh-TW" altLang="en-US" smtClean="0">
                <a:solidFill>
                  <a:prstClr val="black"/>
                </a:solidFill>
              </a:rPr>
              <a:pPr/>
              <a:t>72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GB" altLang="zh-TW">
                <a:latin typeface="Arial" charset="0"/>
              </a:rPr>
              <a:t>Given the high rate of comorbidity with ADHD, a differential diagnosis must exclude coexisting conditions that are symptomatically distinct (e.g. conduct disorder, learning disability, oppositional defiant disorder, Tourette’s disorder, and speech or language disability)</a:t>
            </a:r>
            <a:r>
              <a:rPr lang="en-GB" altLang="zh-TW" baseline="30000">
                <a:latin typeface="Arial" charset="0"/>
              </a:rPr>
              <a:t>1</a:t>
            </a:r>
            <a:r>
              <a:rPr lang="en-GB" altLang="zh-TW">
                <a:latin typeface="Arial" charset="0"/>
              </a:rPr>
              <a:t> and require distinct management.</a:t>
            </a:r>
          </a:p>
          <a:p>
            <a:pPr algn="ctr" eaLnBrk="1" hangingPunct="1">
              <a:lnSpc>
                <a:spcPct val="95000"/>
              </a:lnSpc>
              <a:spcBef>
                <a:spcPct val="0"/>
              </a:spcBef>
            </a:pPr>
            <a:endParaRPr lang="en-GB" altLang="zh-TW"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GB" altLang="zh-TW" sz="1000">
                <a:latin typeface="Arial" charset="0"/>
              </a:rPr>
              <a:t>1. Zametkin AJ, Ernst M. Problems in the management of attention-deficit hyperactivity disorder. N Engl J Med 1999; 340: 40-46.</a:t>
            </a:r>
          </a:p>
          <a:p>
            <a:pPr eaLnBrk="1" hangingPunct="1">
              <a:spcBef>
                <a:spcPct val="0"/>
              </a:spcBef>
            </a:pPr>
            <a:endParaRPr lang="en-GB" altLang="zh-TW" sz="1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453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latin typeface="Arial" pitchFamily="34" charset="0"/>
                  <a:ea typeface="標楷體" pitchFamily="65" charset="-12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latin typeface="Arial" pitchFamily="34" charset="0"/>
                  <a:ea typeface="標楷體" pitchFamily="65" charset="-120"/>
                </a:endParaRPr>
              </a:p>
            </p:txBody>
          </p:sp>
        </p:grpSp>
      </p:grpSp>
      <p:sp>
        <p:nvSpPr>
          <p:cNvPr id="4407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407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8FD42-BE2B-4698-87F8-8DE24BB6C6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DF0A3-5CAB-4308-8D35-06D8BD1405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5BA79-A469-4E44-ADFF-0864755D5F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30725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198E7-936F-4051-A58B-7C9B697743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D7B51-4E71-478B-9F70-EE719E43AAE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" y="1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 pitchFamily="18" charset="0"/>
                  <a:ea typeface="新細明體" pitchFamily="18" charset="-12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 pitchFamily="18" charset="0"/>
                  <a:ea typeface="新細明體" pitchFamily="18" charset="-12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 pitchFamily="18" charset="0"/>
                  <a:ea typeface="新細明體" pitchFamily="18" charset="-12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 pitchFamily="18" charset="0"/>
                  <a:ea typeface="新細明體" pitchFamily="18" charset="-12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 pitchFamily="18" charset="0"/>
                  <a:ea typeface="新細明體" pitchFamily="18" charset="-12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Garamond" pitchFamily="18" charset="0"/>
                <a:ea typeface="新細明體" pitchFamily="18" charset="-12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Garamond" pitchFamily="18" charset="0"/>
                <a:ea typeface="新細明體" pitchFamily="18" charset="-120"/>
              </a:endParaRPr>
            </a:p>
          </p:txBody>
        </p:sp>
      </p:grpSp>
      <p:sp>
        <p:nvSpPr>
          <p:cNvPr id="1946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6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946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5E317-AF61-4A53-BA27-514F5FD4BAFA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7CE80-4E8D-40CE-85F4-0A803A7ADC17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08D86-75AA-4AA9-820F-44F7EA4C746C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5B22-DCE7-4E94-8894-500B93521108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C98A8-D834-4902-AA7C-ABD49059D8E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2D2B9-11A5-4287-9965-BCC8B1953CFD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1399A-AB66-43CE-A287-2C3D44765E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F12A9-1B77-4CD5-82FE-2C074A3ECEB9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" y="1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 pitchFamily="18" charset="0"/>
                  <a:ea typeface="新細明體" pitchFamily="18" charset="-12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 pitchFamily="18" charset="0"/>
                  <a:ea typeface="新細明體" pitchFamily="18" charset="-12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 pitchFamily="18" charset="0"/>
                  <a:ea typeface="新細明體" pitchFamily="18" charset="-12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 pitchFamily="18" charset="0"/>
                  <a:ea typeface="新細明體" pitchFamily="18" charset="-12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 pitchFamily="18" charset="0"/>
                  <a:ea typeface="新細明體" pitchFamily="18" charset="-12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Garamond" pitchFamily="18" charset="0"/>
                <a:ea typeface="新細明體" pitchFamily="18" charset="-12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Garamond" pitchFamily="18" charset="0"/>
                <a:ea typeface="新細明體" pitchFamily="18" charset="-120"/>
              </a:endParaRPr>
            </a:p>
          </p:txBody>
        </p:sp>
      </p:grpSp>
      <p:sp>
        <p:nvSpPr>
          <p:cNvPr id="1946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6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946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049CA-AE7B-43FE-A82F-4532C346084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燈片編號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060117-6D4B-426E-AF6F-DBD5053F6E65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" y="18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 pitchFamily="18" charset="0"/>
                  <a:ea typeface="新細明體" pitchFamily="18" charset="-12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 pitchFamily="18" charset="0"/>
                  <a:ea typeface="新細明體" pitchFamily="18" charset="-12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 pitchFamily="18" charset="0"/>
                  <a:ea typeface="新細明體" pitchFamily="18" charset="-12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 pitchFamily="18" charset="0"/>
                  <a:ea typeface="新細明體" pitchFamily="18" charset="-12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 pitchFamily="18" charset="0"/>
                  <a:ea typeface="新細明體" pitchFamily="18" charset="-12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Garamond" pitchFamily="18" charset="0"/>
                <a:ea typeface="新細明體" pitchFamily="18" charset="-12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Garamond" pitchFamily="18" charset="0"/>
                <a:ea typeface="新細明體" pitchFamily="18" charset="-120"/>
              </a:endParaRPr>
            </a:p>
          </p:txBody>
        </p:sp>
      </p:grpSp>
      <p:sp>
        <p:nvSpPr>
          <p:cNvPr id="1946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43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946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5E317-AF61-4A53-BA27-514F5FD4BAFA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7CE80-4E8D-40CE-85F4-0A803A7ADC17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/>
                  <a:ea typeface="新細明體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/>
                  <a:ea typeface="新細明體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/>
                  <a:ea typeface="新細明體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/>
                  <a:ea typeface="新細明體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/>
                  <a:ea typeface="新細明體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Garamond"/>
                <a:ea typeface="新細明體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Garamond"/>
                <a:ea typeface="新細明體"/>
              </a:endParaRPr>
            </a:p>
          </p:txBody>
        </p:sp>
      </p:grpSp>
      <p:sp>
        <p:nvSpPr>
          <p:cNvPr id="1946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946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BABDF-BADB-4E02-AAA3-6119A273B52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D5B8-A38C-47F5-9FC8-BA1D04A21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2021/5/4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E043-1A6B-457F-9417-7E0C502F85C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D5B8-A38C-47F5-9FC8-BA1D04A21DB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2021/5/4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E043-1A6B-457F-9417-7E0C502F85C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0D416-E559-4B12-86BD-A2CEC54BBC0B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C6414-837E-47C5-8533-49AFE5969AC9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0" indent="0">
              <a:buNone/>
              <a:defRPr sz="1800"/>
            </a:lvl2pPr>
            <a:lvl3pPr marL="914380" indent="0">
              <a:buNone/>
              <a:defRPr sz="1600"/>
            </a:lvl3pPr>
            <a:lvl4pPr marL="1371570" indent="0">
              <a:buNone/>
              <a:defRPr sz="1400"/>
            </a:lvl4pPr>
            <a:lvl5pPr marL="1828760" indent="0">
              <a:buNone/>
              <a:defRPr sz="1400"/>
            </a:lvl5pPr>
            <a:lvl6pPr marL="2285950" indent="0">
              <a:buNone/>
              <a:defRPr sz="1400"/>
            </a:lvl6pPr>
            <a:lvl7pPr marL="2743140" indent="0">
              <a:buNone/>
              <a:defRPr sz="1400"/>
            </a:lvl7pPr>
            <a:lvl8pPr marL="3200329" indent="0">
              <a:buNone/>
              <a:defRPr sz="1400"/>
            </a:lvl8pPr>
            <a:lvl9pPr marL="365752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29278-A8F4-4C88-98C8-9FF862124A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1399A-AB66-43CE-A287-2C3D44765EA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1399A-AB66-43CE-A287-2C3D44765EA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1399A-AB66-43CE-A287-2C3D44765EA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1399A-AB66-43CE-A287-2C3D44765EA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13A17-C413-4DF0-8DE3-D0CD23D5A9C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1399A-AB66-43CE-A287-2C3D44765EA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C6414-837E-47C5-8533-49AFE5969AC9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13A17-C413-4DF0-8DE3-D0CD23D5A9C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13A17-C413-4DF0-8DE3-D0CD23D5A9C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13A17-C413-4DF0-8DE3-D0CD23D5A9C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2A86C-AF4F-4B87-9304-B2BD90C05E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13A17-C413-4DF0-8DE3-D0CD23D5A9C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</p:grpSp>
      </p:grpSp>
      <p:sp>
        <p:nvSpPr>
          <p:cNvPr id="4407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407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8FD42-BE2B-4698-87F8-8DE24BB6C6AA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1399A-AB66-43CE-A287-2C3D44765EA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1399A-AB66-43CE-A287-2C3D44765EA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1399A-AB66-43CE-A287-2C3D44765EA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1399A-AB66-43CE-A287-2C3D44765EA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</p:grpSp>
      </p:grpSp>
      <p:sp>
        <p:nvSpPr>
          <p:cNvPr id="4407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407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8FD42-BE2B-4698-87F8-8DE24BB6C6AA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1399A-AB66-43CE-A287-2C3D44765EA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1399A-AB66-43CE-A287-2C3D44765EA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1399A-AB66-43CE-A287-2C3D44765EA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0" indent="0">
              <a:buNone/>
              <a:defRPr sz="2000" b="1"/>
            </a:lvl2pPr>
            <a:lvl3pPr marL="914380" indent="0">
              <a:buNone/>
              <a:defRPr sz="1800" b="1"/>
            </a:lvl3pPr>
            <a:lvl4pPr marL="1371570" indent="0">
              <a:buNone/>
              <a:defRPr sz="1600" b="1"/>
            </a:lvl4pPr>
            <a:lvl5pPr marL="1828760" indent="0">
              <a:buNone/>
              <a:defRPr sz="1600" b="1"/>
            </a:lvl5pPr>
            <a:lvl6pPr marL="2285950" indent="0">
              <a:buNone/>
              <a:defRPr sz="1600" b="1"/>
            </a:lvl6pPr>
            <a:lvl7pPr marL="2743140" indent="0">
              <a:buNone/>
              <a:defRPr sz="1600" b="1"/>
            </a:lvl7pPr>
            <a:lvl8pPr marL="3200329" indent="0">
              <a:buNone/>
              <a:defRPr sz="1600" b="1"/>
            </a:lvl8pPr>
            <a:lvl9pPr marL="365752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0" indent="0">
              <a:buNone/>
              <a:defRPr sz="2000" b="1"/>
            </a:lvl2pPr>
            <a:lvl3pPr marL="914380" indent="0">
              <a:buNone/>
              <a:defRPr sz="1800" b="1"/>
            </a:lvl3pPr>
            <a:lvl4pPr marL="1371570" indent="0">
              <a:buNone/>
              <a:defRPr sz="1600" b="1"/>
            </a:lvl4pPr>
            <a:lvl5pPr marL="1828760" indent="0">
              <a:buNone/>
              <a:defRPr sz="1600" b="1"/>
            </a:lvl5pPr>
            <a:lvl6pPr marL="2285950" indent="0">
              <a:buNone/>
              <a:defRPr sz="1600" b="1"/>
            </a:lvl6pPr>
            <a:lvl7pPr marL="2743140" indent="0">
              <a:buNone/>
              <a:defRPr sz="1600" b="1"/>
            </a:lvl7pPr>
            <a:lvl8pPr marL="3200329" indent="0">
              <a:buNone/>
              <a:defRPr sz="1600" b="1"/>
            </a:lvl8pPr>
            <a:lvl9pPr marL="365752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09ECC-1150-48B2-A506-E60E718A90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1399A-AB66-43CE-A287-2C3D44765EA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1399A-AB66-43CE-A287-2C3D44765EA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燈片編號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060117-6D4B-426E-AF6F-DBD5053F6E65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/>
                  <a:ea typeface="新細明體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/>
                  <a:ea typeface="新細明體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/>
                  <a:ea typeface="新細明體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/>
                  <a:ea typeface="新細明體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/>
                  <a:ea typeface="新細明體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Garamond"/>
                <a:ea typeface="新細明體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Garamond"/>
                <a:ea typeface="新細明體"/>
              </a:endParaRPr>
            </a:p>
          </p:txBody>
        </p:sp>
      </p:grpSp>
      <p:sp>
        <p:nvSpPr>
          <p:cNvPr id="1946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946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BABDF-BADB-4E02-AAA3-6119A273B52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</p:grpSp>
      </p:grpSp>
      <p:sp>
        <p:nvSpPr>
          <p:cNvPr id="4407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407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8FD42-BE2B-4698-87F8-8DE24BB6C6AA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13A17-C413-4DF0-8DE3-D0CD23D5A9C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1399A-AB66-43CE-A287-2C3D44765EA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1399A-AB66-43CE-A287-2C3D44765EA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1399A-AB66-43CE-A287-2C3D44765EA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13A17-C413-4DF0-8DE3-D0CD23D5A9C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C6414-837E-47C5-8533-49AFE5969A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1399A-AB66-43CE-A287-2C3D44765EA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1399A-AB66-43CE-A287-2C3D44765EA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新細明體"/>
              <a:cs typeface="+mn-cs"/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新細明體"/>
              <a:cs typeface="+mn-cs"/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12D2B9-11A5-4287-9965-BCC8B1953CFD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新細明體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新細明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6923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737E3-3B2F-42E7-8A67-49336C61FAEC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79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13A17-C413-4DF0-8DE3-D0CD23D5A9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0" indent="0">
              <a:buNone/>
              <a:defRPr sz="1200"/>
            </a:lvl2pPr>
            <a:lvl3pPr marL="914380" indent="0">
              <a:buNone/>
              <a:defRPr sz="1000"/>
            </a:lvl3pPr>
            <a:lvl4pPr marL="1371570" indent="0">
              <a:buNone/>
              <a:defRPr sz="900"/>
            </a:lvl4pPr>
            <a:lvl5pPr marL="1828760" indent="0">
              <a:buNone/>
              <a:defRPr sz="900"/>
            </a:lvl5pPr>
            <a:lvl6pPr marL="2285950" indent="0">
              <a:buNone/>
              <a:defRPr sz="900"/>
            </a:lvl6pPr>
            <a:lvl7pPr marL="2743140" indent="0">
              <a:buNone/>
              <a:defRPr sz="900"/>
            </a:lvl7pPr>
            <a:lvl8pPr marL="3200329" indent="0">
              <a:buNone/>
              <a:defRPr sz="900"/>
            </a:lvl8pPr>
            <a:lvl9pPr marL="365752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3919E-E1C4-420D-84BF-304759533C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0" indent="0">
              <a:buNone/>
              <a:defRPr sz="2800"/>
            </a:lvl2pPr>
            <a:lvl3pPr marL="914380" indent="0">
              <a:buNone/>
              <a:defRPr sz="2400"/>
            </a:lvl3pPr>
            <a:lvl4pPr marL="1371570" indent="0">
              <a:buNone/>
              <a:defRPr sz="2000"/>
            </a:lvl4pPr>
            <a:lvl5pPr marL="1828760" indent="0">
              <a:buNone/>
              <a:defRPr sz="2000"/>
            </a:lvl5pPr>
            <a:lvl6pPr marL="2285950" indent="0">
              <a:buNone/>
              <a:defRPr sz="2000"/>
            </a:lvl6pPr>
            <a:lvl7pPr marL="2743140" indent="0">
              <a:buNone/>
              <a:defRPr sz="2000"/>
            </a:lvl7pPr>
            <a:lvl8pPr marL="3200329" indent="0">
              <a:buNone/>
              <a:defRPr sz="2000"/>
            </a:lvl8pPr>
            <a:lvl9pPr marL="365752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0" indent="0">
              <a:buNone/>
              <a:defRPr sz="1200"/>
            </a:lvl2pPr>
            <a:lvl3pPr marL="914380" indent="0">
              <a:buNone/>
              <a:defRPr sz="1000"/>
            </a:lvl3pPr>
            <a:lvl4pPr marL="1371570" indent="0">
              <a:buNone/>
              <a:defRPr sz="900"/>
            </a:lvl4pPr>
            <a:lvl5pPr marL="1828760" indent="0">
              <a:buNone/>
              <a:defRPr sz="900"/>
            </a:lvl5pPr>
            <a:lvl6pPr marL="2285950" indent="0">
              <a:buNone/>
              <a:defRPr sz="900"/>
            </a:lvl6pPr>
            <a:lvl7pPr marL="2743140" indent="0">
              <a:buNone/>
              <a:defRPr sz="900"/>
            </a:lvl7pPr>
            <a:lvl8pPr marL="3200329" indent="0">
              <a:buNone/>
              <a:defRPr sz="900"/>
            </a:lvl8pPr>
            <a:lvl9pPr marL="365752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CF41E-21C1-4ADE-9FC9-EC6625D3B8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3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4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5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8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52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8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9.xml.rels><?xml version="1.0" encoding="UTF-8" standalone="yes"?>
<Relationships xmlns="http://schemas.openxmlformats.org/package/2006/relationships"><Relationship Id="rId2" Type="http://schemas.openxmlformats.org/officeDocument/2006/relationships/theme" Target="../theme/theme49.xml"/><Relationship Id="rId1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1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"/>
            <a:ext cx="9144000" cy="6856413"/>
            <a:chOff x="0" y="0"/>
            <a:chExt cx="5760" cy="4319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標楷體" pitchFamily="65" charset="-120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latin typeface="Arial" pitchFamily="34" charset="0"/>
                  <a:ea typeface="標楷體" pitchFamily="65" charset="-120"/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latin typeface="Arial" pitchFamily="34" charset="0"/>
                  <a:ea typeface="標楷體" pitchFamily="65" charset="-120"/>
                </a:endParaRPr>
              </a:p>
            </p:txBody>
          </p:sp>
        </p:grpSp>
      </p:grpSp>
      <p:sp>
        <p:nvSpPr>
          <p:cNvPr id="430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30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30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30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30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7AAAD5B9-A57F-4082-8C55-AB5167E1DB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  <p:sldLayoutId id="2147483680" r:id="rId10"/>
    <p:sldLayoutId id="2147483679" r:id="rId11"/>
    <p:sldLayoutId id="2147483678" r:id="rId12"/>
    <p:sldLayoutId id="214748367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5pPr>
      <a:lvl6pPr marL="45719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6pPr>
      <a:lvl7pPr marL="91438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7pPr>
      <a:lvl8pPr marL="137157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8pPr>
      <a:lvl9pPr marL="182876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893" indent="-34289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34" indent="-285744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2975" indent="-22859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165" indent="-228595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355" indent="-22859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545" indent="-22859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735" indent="-22859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8925" indent="-22859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115" indent="-22859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2" rIns="91404" bIns="45702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2" rIns="91404" bIns="45702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19195A9-61A6-45B6-BA0A-A739947A24A7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" y="18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843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 pitchFamily="18" charset="0"/>
                  <a:ea typeface="新細明體" pitchFamily="18" charset="-120"/>
                </a:endParaRPr>
              </a:p>
            </p:txBody>
          </p:sp>
          <p:sp>
            <p:nvSpPr>
              <p:cNvPr id="1843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 pitchFamily="18" charset="0"/>
                  <a:ea typeface="新細明體" pitchFamily="18" charset="-120"/>
                </a:endParaRPr>
              </a:p>
            </p:txBody>
          </p:sp>
          <p:sp>
            <p:nvSpPr>
              <p:cNvPr id="1844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 pitchFamily="18" charset="0"/>
                  <a:ea typeface="新細明體" pitchFamily="18" charset="-120"/>
                </a:endParaRPr>
              </a:p>
            </p:txBody>
          </p:sp>
          <p:sp>
            <p:nvSpPr>
              <p:cNvPr id="1844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 pitchFamily="18" charset="0"/>
                  <a:ea typeface="新細明體" pitchFamily="18" charset="-120"/>
                </a:endParaRPr>
              </a:p>
            </p:txBody>
          </p:sp>
          <p:sp>
            <p:nvSpPr>
              <p:cNvPr id="1844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 pitchFamily="18" charset="0"/>
                  <a:ea typeface="新細明體" pitchFamily="18" charset="-120"/>
                </a:endParaRPr>
              </a:p>
            </p:txBody>
          </p:sp>
        </p:grpSp>
        <p:sp>
          <p:nvSpPr>
            <p:cNvPr id="1844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Garamond" pitchFamily="18" charset="0"/>
                <a:ea typeface="新細明體" pitchFamily="18" charset="-120"/>
              </a:endParaRPr>
            </a:p>
          </p:txBody>
        </p:sp>
        <p:sp>
          <p:nvSpPr>
            <p:cNvPr id="1844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Garamond" pitchFamily="18" charset="0"/>
                <a:ea typeface="新細明體" pitchFamily="18" charset="-120"/>
              </a:endParaRPr>
            </a:p>
          </p:txBody>
        </p:sp>
      </p:grpSp>
      <p:sp>
        <p:nvSpPr>
          <p:cNvPr id="1844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2" rIns="91404" bIns="457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844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2" rIns="91404" bIns="45702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844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02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04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06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08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759" indent="-34275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659" indent="-28564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2550" indent="-22851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599570" indent="-22851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6590" indent="-22851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3609" indent="-22851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0627" indent="-22851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7641" indent="-22851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4659" indent="-22851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0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0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60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80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00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19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7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53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EBE9929-8CA1-4AD3-B57F-CCA41001D720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843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 pitchFamily="18" charset="0"/>
                  <a:ea typeface="新細明體" pitchFamily="18" charset="-120"/>
                </a:endParaRPr>
              </a:p>
            </p:txBody>
          </p:sp>
          <p:sp>
            <p:nvSpPr>
              <p:cNvPr id="1843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 pitchFamily="18" charset="0"/>
                  <a:ea typeface="新細明體" pitchFamily="18" charset="-120"/>
                </a:endParaRPr>
              </a:p>
            </p:txBody>
          </p:sp>
          <p:sp>
            <p:nvSpPr>
              <p:cNvPr id="1844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 pitchFamily="18" charset="0"/>
                  <a:ea typeface="新細明體" pitchFamily="18" charset="-120"/>
                </a:endParaRPr>
              </a:p>
            </p:txBody>
          </p:sp>
          <p:sp>
            <p:nvSpPr>
              <p:cNvPr id="1844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 pitchFamily="18" charset="0"/>
                  <a:ea typeface="新細明體" pitchFamily="18" charset="-120"/>
                </a:endParaRPr>
              </a:p>
            </p:txBody>
          </p:sp>
          <p:sp>
            <p:nvSpPr>
              <p:cNvPr id="1844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 pitchFamily="18" charset="0"/>
                  <a:ea typeface="新細明體" pitchFamily="18" charset="-120"/>
                </a:endParaRPr>
              </a:p>
            </p:txBody>
          </p:sp>
        </p:grpSp>
        <p:sp>
          <p:nvSpPr>
            <p:cNvPr id="1844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Garamond" pitchFamily="18" charset="0"/>
                <a:ea typeface="新細明體" pitchFamily="18" charset="-120"/>
              </a:endParaRPr>
            </a:p>
          </p:txBody>
        </p:sp>
        <p:sp>
          <p:nvSpPr>
            <p:cNvPr id="1844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Garamond" pitchFamily="18" charset="0"/>
                <a:ea typeface="新細明體" pitchFamily="18" charset="-120"/>
              </a:endParaRPr>
            </a:p>
          </p:txBody>
        </p:sp>
      </p:grpSp>
      <p:sp>
        <p:nvSpPr>
          <p:cNvPr id="1844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844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844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ea typeface="新細明體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A3AC457A-0FAD-42E4-A61D-FFFB38BF695C}" type="slidenum">
              <a:rPr lang="en-US" altLang="zh-TW">
                <a:solidFill>
                  <a:srgbClr val="FFFFFF"/>
                </a:solidFill>
                <a:ea typeface="新細明體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ea typeface="新細明體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843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/>
                  <a:ea typeface="新細明體"/>
                </a:endParaRPr>
              </a:p>
            </p:txBody>
          </p:sp>
          <p:sp>
            <p:nvSpPr>
              <p:cNvPr id="1843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/>
                  <a:ea typeface="新細明體"/>
                </a:endParaRPr>
              </a:p>
            </p:txBody>
          </p:sp>
          <p:sp>
            <p:nvSpPr>
              <p:cNvPr id="1844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/>
                  <a:ea typeface="新細明體"/>
                </a:endParaRPr>
              </a:p>
            </p:txBody>
          </p:sp>
          <p:sp>
            <p:nvSpPr>
              <p:cNvPr id="1844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/>
                  <a:ea typeface="新細明體"/>
                </a:endParaRPr>
              </a:p>
            </p:txBody>
          </p:sp>
          <p:sp>
            <p:nvSpPr>
              <p:cNvPr id="1844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/>
                  <a:ea typeface="新細明體"/>
                </a:endParaRPr>
              </a:p>
            </p:txBody>
          </p:sp>
        </p:grpSp>
        <p:sp>
          <p:nvSpPr>
            <p:cNvPr id="1844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Garamond"/>
                <a:ea typeface="新細明體"/>
              </a:endParaRPr>
            </a:p>
          </p:txBody>
        </p:sp>
        <p:sp>
          <p:nvSpPr>
            <p:cNvPr id="1844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Garamond"/>
                <a:ea typeface="新細明體"/>
              </a:endParaRPr>
            </a:p>
          </p:txBody>
        </p:sp>
      </p:grpSp>
      <p:sp>
        <p:nvSpPr>
          <p:cNvPr id="1844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844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ea typeface="新細明體"/>
            </a:endParaRPr>
          </a:p>
        </p:txBody>
      </p:sp>
      <p:sp>
        <p:nvSpPr>
          <p:cNvPr id="1844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CE1D5B8-A38C-47F5-9FC8-BA1D04A21DB5}" type="datetimeFigureOut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2021/5/4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03CE043-1A6B-457F-9417-7E0C502F85CD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401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A3AC457A-0FAD-42E4-A61D-FFFB38BF695C}" type="slidenum">
              <a:rPr lang="en-US" altLang="zh-TW">
                <a:solidFill>
                  <a:srgbClr val="FFFFFF"/>
                </a:solidFill>
                <a:ea typeface="新細明體" pitchFamily="18" charset="-120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08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843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 pitchFamily="18" charset="0"/>
                  <a:ea typeface="新細明體" pitchFamily="18" charset="-120"/>
                </a:endParaRPr>
              </a:p>
            </p:txBody>
          </p:sp>
          <p:sp>
            <p:nvSpPr>
              <p:cNvPr id="1843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 pitchFamily="18" charset="0"/>
                  <a:ea typeface="新細明體" pitchFamily="18" charset="-120"/>
                </a:endParaRPr>
              </a:p>
            </p:txBody>
          </p:sp>
          <p:sp>
            <p:nvSpPr>
              <p:cNvPr id="1844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 pitchFamily="18" charset="0"/>
                  <a:ea typeface="新細明體" pitchFamily="18" charset="-120"/>
                </a:endParaRPr>
              </a:p>
            </p:txBody>
          </p:sp>
          <p:sp>
            <p:nvSpPr>
              <p:cNvPr id="1844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 pitchFamily="18" charset="0"/>
                  <a:ea typeface="新細明體" pitchFamily="18" charset="-120"/>
                </a:endParaRPr>
              </a:p>
            </p:txBody>
          </p:sp>
          <p:sp>
            <p:nvSpPr>
              <p:cNvPr id="1844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 pitchFamily="18" charset="0"/>
                  <a:ea typeface="新細明體" pitchFamily="18" charset="-120"/>
                </a:endParaRPr>
              </a:p>
            </p:txBody>
          </p:sp>
        </p:grpSp>
        <p:sp>
          <p:nvSpPr>
            <p:cNvPr id="1844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Garamond" pitchFamily="18" charset="0"/>
                <a:ea typeface="新細明體" pitchFamily="18" charset="-120"/>
              </a:endParaRPr>
            </a:p>
          </p:txBody>
        </p:sp>
        <p:sp>
          <p:nvSpPr>
            <p:cNvPr id="1844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Garamond" pitchFamily="18" charset="0"/>
                <a:ea typeface="新細明體" pitchFamily="18" charset="-120"/>
              </a:endParaRPr>
            </a:p>
          </p:txBody>
        </p:sp>
      </p:grpSp>
      <p:sp>
        <p:nvSpPr>
          <p:cNvPr id="1844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844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1844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</p:grpSp>
      </p:grpSp>
      <p:sp>
        <p:nvSpPr>
          <p:cNvPr id="430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30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30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7AAAD5B9-A57F-4082-8C55-AB5167E1DB0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</p:grpSp>
      </p:grpSp>
      <p:sp>
        <p:nvSpPr>
          <p:cNvPr id="430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30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30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7AAAD5B9-A57F-4082-8C55-AB5167E1DB0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</p:grpSp>
      </p:grpSp>
      <p:sp>
        <p:nvSpPr>
          <p:cNvPr id="430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30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30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7AAAD5B9-A57F-4082-8C55-AB5167E1DB0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</p:grpSp>
      </p:grpSp>
      <p:sp>
        <p:nvSpPr>
          <p:cNvPr id="430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30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30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7AAAD5B9-A57F-4082-8C55-AB5167E1DB0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</p:grpSp>
      </p:grpSp>
      <p:sp>
        <p:nvSpPr>
          <p:cNvPr id="430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30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30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7AAAD5B9-A57F-4082-8C55-AB5167E1DB0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19195A9-61A6-45B6-BA0A-A739947A24A7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" y="1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843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 pitchFamily="18" charset="0"/>
                  <a:ea typeface="新細明體" pitchFamily="18" charset="-120"/>
                </a:endParaRPr>
              </a:p>
            </p:txBody>
          </p:sp>
          <p:sp>
            <p:nvSpPr>
              <p:cNvPr id="1843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 pitchFamily="18" charset="0"/>
                  <a:ea typeface="新細明體" pitchFamily="18" charset="-120"/>
                </a:endParaRPr>
              </a:p>
            </p:txBody>
          </p:sp>
          <p:sp>
            <p:nvSpPr>
              <p:cNvPr id="1844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 pitchFamily="18" charset="0"/>
                  <a:ea typeface="新細明體" pitchFamily="18" charset="-120"/>
                </a:endParaRPr>
              </a:p>
            </p:txBody>
          </p:sp>
          <p:sp>
            <p:nvSpPr>
              <p:cNvPr id="1844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 pitchFamily="18" charset="0"/>
                  <a:ea typeface="新細明體" pitchFamily="18" charset="-120"/>
                </a:endParaRPr>
              </a:p>
            </p:txBody>
          </p:sp>
          <p:sp>
            <p:nvSpPr>
              <p:cNvPr id="1844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 pitchFamily="18" charset="0"/>
                  <a:ea typeface="新細明體" pitchFamily="18" charset="-120"/>
                </a:endParaRPr>
              </a:p>
            </p:txBody>
          </p:sp>
        </p:grpSp>
        <p:sp>
          <p:nvSpPr>
            <p:cNvPr id="1844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Garamond" pitchFamily="18" charset="0"/>
                <a:ea typeface="新細明體" pitchFamily="18" charset="-120"/>
              </a:endParaRPr>
            </a:p>
          </p:txBody>
        </p:sp>
        <p:sp>
          <p:nvSpPr>
            <p:cNvPr id="1844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Garamond" pitchFamily="18" charset="0"/>
                <a:ea typeface="新細明體" pitchFamily="18" charset="-120"/>
              </a:endParaRPr>
            </a:p>
          </p:txBody>
        </p:sp>
      </p:grpSp>
      <p:sp>
        <p:nvSpPr>
          <p:cNvPr id="1844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844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844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98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19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38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57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76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893" indent="-34289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34" indent="-2857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2975" indent="-22859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165" indent="-22859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355" indent="-22859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545" indent="-228595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735" indent="-228595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8925" indent="-228595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115" indent="-228595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</p:grpSp>
      </p:grpSp>
      <p:sp>
        <p:nvSpPr>
          <p:cNvPr id="430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30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30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7AAAD5B9-A57F-4082-8C55-AB5167E1DB0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</p:grpSp>
      </p:grpSp>
      <p:sp>
        <p:nvSpPr>
          <p:cNvPr id="430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30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30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7AAAD5B9-A57F-4082-8C55-AB5167E1DB0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</p:grpSp>
      </p:grpSp>
      <p:sp>
        <p:nvSpPr>
          <p:cNvPr id="430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30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30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7AAAD5B9-A57F-4082-8C55-AB5167E1DB0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</p:grpSp>
      </p:grpSp>
      <p:sp>
        <p:nvSpPr>
          <p:cNvPr id="430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30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30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7AAAD5B9-A57F-4082-8C55-AB5167E1DB0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</p:grpSp>
      </p:grpSp>
      <p:sp>
        <p:nvSpPr>
          <p:cNvPr id="430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30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30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7AAAD5B9-A57F-4082-8C55-AB5167E1DB0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</p:grpSp>
      </p:grpSp>
      <p:sp>
        <p:nvSpPr>
          <p:cNvPr id="430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30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30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7AAAD5B9-A57F-4082-8C55-AB5167E1DB0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</p:grpSp>
      </p:grpSp>
      <p:sp>
        <p:nvSpPr>
          <p:cNvPr id="430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30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30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7AAAD5B9-A57F-4082-8C55-AB5167E1DB0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</p:grpSp>
      </p:grpSp>
      <p:sp>
        <p:nvSpPr>
          <p:cNvPr id="430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30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30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7AAAD5B9-A57F-4082-8C55-AB5167E1DB0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</p:grpSp>
      </p:grpSp>
      <p:sp>
        <p:nvSpPr>
          <p:cNvPr id="430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30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30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7AAAD5B9-A57F-4082-8C55-AB5167E1DB0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</p:grpSp>
      </p:grpSp>
      <p:sp>
        <p:nvSpPr>
          <p:cNvPr id="430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30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30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7AAAD5B9-A57F-4082-8C55-AB5167E1DB0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"/>
            <a:ext cx="9144000" cy="6856413"/>
            <a:chOff x="0" y="0"/>
            <a:chExt cx="5760" cy="4319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</p:grpSp>
      </p:grpSp>
      <p:sp>
        <p:nvSpPr>
          <p:cNvPr id="430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30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30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50EE058A-B81E-4F35-B068-1E77D6EBBB7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5pPr>
      <a:lvl6pPr marL="45719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6pPr>
      <a:lvl7pPr marL="91438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7pPr>
      <a:lvl8pPr marL="137157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8pPr>
      <a:lvl9pPr marL="182876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893" indent="-34289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34" indent="-285744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2975" indent="-22859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165" indent="-228595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355" indent="-22859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545" indent="-22859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735" indent="-22859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8925" indent="-22859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115" indent="-22859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</p:grpSp>
      </p:grpSp>
      <p:sp>
        <p:nvSpPr>
          <p:cNvPr id="430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30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30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7AAAD5B9-A57F-4082-8C55-AB5167E1DB0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</p:grpSp>
      </p:grpSp>
      <p:sp>
        <p:nvSpPr>
          <p:cNvPr id="430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30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30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7AAAD5B9-A57F-4082-8C55-AB5167E1DB0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</p:grpSp>
      </p:grpSp>
      <p:sp>
        <p:nvSpPr>
          <p:cNvPr id="430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30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30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7AAAD5B9-A57F-4082-8C55-AB5167E1DB0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</p:grpSp>
      </p:grpSp>
      <p:sp>
        <p:nvSpPr>
          <p:cNvPr id="430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30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30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7AAAD5B9-A57F-4082-8C55-AB5167E1DB0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</p:grpSp>
      </p:grpSp>
      <p:sp>
        <p:nvSpPr>
          <p:cNvPr id="430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30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30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7AAAD5B9-A57F-4082-8C55-AB5167E1DB0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</p:grpSp>
      </p:grpSp>
      <p:sp>
        <p:nvSpPr>
          <p:cNvPr id="430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30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30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7AAAD5B9-A57F-4082-8C55-AB5167E1DB0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</p:grpSp>
      </p:grpSp>
      <p:sp>
        <p:nvSpPr>
          <p:cNvPr id="430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30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30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7AAAD5B9-A57F-4082-8C55-AB5167E1DB0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</p:grpSp>
      </p:grpSp>
      <p:sp>
        <p:nvSpPr>
          <p:cNvPr id="430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30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30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7AAAD5B9-A57F-4082-8C55-AB5167E1DB0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>
            <a:spLocks noGrp="1"/>
          </p:cNvSpPr>
          <p:nvPr>
            <p:ph type="title"/>
          </p:nvPr>
        </p:nvSpPr>
        <p:spPr>
          <a:xfrm>
            <a:off x="1485900" y="92092"/>
            <a:ext cx="6172200" cy="1508125"/>
          </a:xfrm>
          <a:prstGeom prst="rect">
            <a:avLst/>
          </a:prstGeom>
          <a:ln w="25400">
            <a:miter lim="400000"/>
          </a:ln>
        </p:spPr>
        <p:txBody>
          <a:bodyPr vert="horz" wrap="square" lIns="38388" tIns="38387" rIns="38388" bIns="383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>
                <a:sym typeface="Garamond" pitchFamily="18" charset="0"/>
              </a:rPr>
              <a:t>大標題文字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/>
          </p:nvPr>
        </p:nvSpPr>
        <p:spPr>
          <a:xfrm>
            <a:off x="1485900" y="1600200"/>
            <a:ext cx="6172200" cy="5257800"/>
          </a:xfrm>
          <a:prstGeom prst="rect">
            <a:avLst/>
          </a:prstGeom>
          <a:ln w="25400">
            <a:miter lim="400000"/>
          </a:ln>
        </p:spPr>
        <p:txBody>
          <a:bodyPr vert="horz" wrap="square" lIns="38388" tIns="38387" rIns="38388" bIns="38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>
                <a:sym typeface="Garamond" pitchFamily="18" charset="0"/>
              </a:rPr>
              <a:t>內文層級一</a:t>
            </a:r>
          </a:p>
          <a:p>
            <a:pPr lvl="1"/>
            <a:r>
              <a:rPr lang="zh-TW" altLang="en-US">
                <a:sym typeface="Garamond" pitchFamily="18" charset="0"/>
              </a:rPr>
              <a:t>內文層級二</a:t>
            </a:r>
          </a:p>
          <a:p>
            <a:pPr lvl="2"/>
            <a:r>
              <a:rPr lang="zh-TW" altLang="en-US">
                <a:sym typeface="Garamond" pitchFamily="18" charset="0"/>
              </a:rPr>
              <a:t>內文層級三</a:t>
            </a:r>
          </a:p>
          <a:p>
            <a:pPr lvl="3"/>
            <a:r>
              <a:rPr lang="zh-TW" altLang="en-US">
                <a:sym typeface="Garamond" pitchFamily="18" charset="0"/>
              </a:rPr>
              <a:t>內文層級四</a:t>
            </a:r>
          </a:p>
          <a:p>
            <a:pPr lvl="4"/>
            <a:r>
              <a:rPr lang="zh-TW" altLang="en-US">
                <a:sym typeface="Garamond" pitchFamily="18" charset="0"/>
              </a:rPr>
              <a:t>內文層級五</a:t>
            </a:r>
          </a:p>
        </p:txBody>
      </p:sp>
      <p:sp>
        <p:nvSpPr>
          <p:cNvPr id="1028" name="幻燈片編號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7423480" y="6493250"/>
            <a:ext cx="234620" cy="231412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vert="horz" wrap="none" lIns="38388" tIns="38387" rIns="38388" bIns="38387" numCol="1" anchor="b" anchorCtr="0" compatLnSpc="1">
            <a:prstTxWarp prst="textNoShape">
              <a:avLst/>
            </a:prstTxWarp>
            <a:spAutoFit/>
          </a:bodyPr>
          <a:lstStyle>
            <a:lvl1pPr algn="r" defTabSz="767807" hangingPunct="0">
              <a:defRPr sz="1000">
                <a:solidFill>
                  <a:srgbClr val="FFFFFF"/>
                </a:solidFill>
                <a:latin typeface="Arial" charset="0"/>
                <a:ea typeface="新細明體" charset="-120"/>
                <a:cs typeface="Arial" charset="0"/>
                <a:sym typeface="Arial" charset="0"/>
              </a:defRPr>
            </a:lvl1pPr>
          </a:lstStyle>
          <a:p>
            <a:fld id="{6CB923EB-D616-422E-B670-FDD0D7488B70}" type="slidenum">
              <a:rPr kumimoji="0" lang="zh-TW" altLang="en-US" smtClean="0"/>
              <a:pPr/>
              <a:t>‹#›</a:t>
            </a:fld>
            <a:endParaRPr kumimoji="0"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</p:sldLayoutIdLst>
  <p:transition spd="med"/>
  <p:txStyles>
    <p:titleStyle>
      <a:lvl1pPr algn="ctr" defTabSz="767807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E5E5FF"/>
          </a:solidFill>
          <a:effectLst>
            <a:outerShdw blurRad="38100" dist="38100" dir="2700000" rotWithShape="0">
              <a:srgbClr val="000000"/>
            </a:outerShdw>
          </a:effectLst>
          <a:latin typeface="Garamond"/>
          <a:ea typeface="Garamond"/>
          <a:cs typeface="Garamond"/>
          <a:sym typeface="Garamond" pitchFamily="18" charset="0"/>
        </a:defRPr>
      </a:lvl1pPr>
      <a:lvl2pPr algn="ctr" defTabSz="767807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E5E5FF"/>
          </a:solidFill>
          <a:effectLst>
            <a:outerShdw blurRad="38100" dist="38100" dir="2700000" rotWithShape="0">
              <a:srgbClr val="000000"/>
            </a:outerShdw>
          </a:effectLst>
          <a:latin typeface="Garamond"/>
          <a:ea typeface="Garamond"/>
          <a:cs typeface="Garamond"/>
          <a:sym typeface="Garamond" pitchFamily="18" charset="0"/>
        </a:defRPr>
      </a:lvl2pPr>
      <a:lvl3pPr algn="ctr" defTabSz="767807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E5E5FF"/>
          </a:solidFill>
          <a:effectLst>
            <a:outerShdw blurRad="38100" dist="38100" dir="2700000" rotWithShape="0">
              <a:srgbClr val="000000"/>
            </a:outerShdw>
          </a:effectLst>
          <a:latin typeface="Garamond"/>
          <a:ea typeface="Garamond"/>
          <a:cs typeface="Garamond"/>
          <a:sym typeface="Garamond" pitchFamily="18" charset="0"/>
        </a:defRPr>
      </a:lvl3pPr>
      <a:lvl4pPr algn="ctr" defTabSz="767807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E5E5FF"/>
          </a:solidFill>
          <a:effectLst>
            <a:outerShdw blurRad="38100" dist="38100" dir="2700000" rotWithShape="0">
              <a:srgbClr val="000000"/>
            </a:outerShdw>
          </a:effectLst>
          <a:latin typeface="Garamond"/>
          <a:ea typeface="Garamond"/>
          <a:cs typeface="Garamond"/>
          <a:sym typeface="Garamond" pitchFamily="18" charset="0"/>
        </a:defRPr>
      </a:lvl4pPr>
      <a:lvl5pPr algn="ctr" defTabSz="767807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E5E5FF"/>
          </a:solidFill>
          <a:effectLst>
            <a:outerShdw blurRad="38100" dist="38100" dir="2700000" rotWithShape="0">
              <a:srgbClr val="000000"/>
            </a:outerShdw>
          </a:effectLst>
          <a:latin typeface="Garamond"/>
          <a:ea typeface="Garamond"/>
          <a:cs typeface="Garamond"/>
          <a:sym typeface="Garamond" pitchFamily="18" charset="0"/>
        </a:defRPr>
      </a:lvl5pPr>
      <a:lvl6pPr marL="0" marR="0" indent="191956" algn="ctr" defTabSz="7678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1" i="0" u="none" strike="noStrike" cap="none" spc="0" baseline="0">
          <a:solidFill>
            <a:srgbClr val="E5E5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Garamond"/>
          <a:ea typeface="Garamond"/>
          <a:cs typeface="Garamond"/>
          <a:sym typeface="Garamond"/>
        </a:defRPr>
      </a:lvl6pPr>
      <a:lvl7pPr marL="0" marR="0" indent="383911" algn="ctr" defTabSz="7678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1" i="0" u="none" strike="noStrike" cap="none" spc="0" baseline="0">
          <a:solidFill>
            <a:srgbClr val="E5E5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Garamond"/>
          <a:ea typeface="Garamond"/>
          <a:cs typeface="Garamond"/>
          <a:sym typeface="Garamond"/>
        </a:defRPr>
      </a:lvl7pPr>
      <a:lvl8pPr marL="0" marR="0" indent="575852" algn="ctr" defTabSz="7678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1" i="0" u="none" strike="noStrike" cap="none" spc="0" baseline="0">
          <a:solidFill>
            <a:srgbClr val="E5E5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Garamond"/>
          <a:ea typeface="Garamond"/>
          <a:cs typeface="Garamond"/>
          <a:sym typeface="Garamond"/>
        </a:defRPr>
      </a:lvl8pPr>
      <a:lvl9pPr marL="0" marR="0" indent="767807" algn="ctr" defTabSz="7678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1" i="0" u="none" strike="noStrike" cap="none" spc="0" baseline="0">
          <a:solidFill>
            <a:srgbClr val="E5E5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Garamond"/>
          <a:ea typeface="Garamond"/>
          <a:cs typeface="Garamond"/>
          <a:sym typeface="Garamond"/>
        </a:defRPr>
      </a:lvl9pPr>
    </p:titleStyle>
    <p:bodyStyle>
      <a:lvl1pPr marL="287933" indent="-287933" algn="l" defTabSz="767807" rtl="0" eaLnBrk="0" fontAlgn="base" hangingPunct="0">
        <a:spcBef>
          <a:spcPts val="630"/>
        </a:spcBef>
        <a:spcAft>
          <a:spcPct val="0"/>
        </a:spcAft>
        <a:buClr>
          <a:srgbClr val="FFCC00"/>
        </a:buClr>
        <a:buSzPct val="70000"/>
        <a:buChar char="■"/>
        <a:defRPr sz="270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latin typeface="Garamond"/>
          <a:ea typeface="Garamond"/>
          <a:cs typeface="Garamond"/>
          <a:sym typeface="Garamond" pitchFamily="18" charset="0"/>
        </a:defRPr>
      </a:lvl1pPr>
      <a:lvl2pPr marL="465888" indent="-273932" algn="l" defTabSz="767807" rtl="0" eaLnBrk="0" fontAlgn="base" hangingPunct="0">
        <a:spcBef>
          <a:spcPts val="630"/>
        </a:spcBef>
        <a:spcAft>
          <a:spcPct val="0"/>
        </a:spcAft>
        <a:buClr>
          <a:srgbClr val="FFCC00"/>
        </a:buClr>
        <a:buSzPct val="70000"/>
        <a:buChar char="■"/>
        <a:defRPr sz="270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latin typeface="Garamond"/>
          <a:ea typeface="Garamond"/>
          <a:cs typeface="Garamond"/>
          <a:sym typeface="Garamond" pitchFamily="18" charset="0"/>
        </a:defRPr>
      </a:lvl2pPr>
      <a:lvl3pPr marL="639842" indent="-255935" algn="l" defTabSz="767807" rtl="0" eaLnBrk="0" fontAlgn="base" hangingPunct="0">
        <a:spcBef>
          <a:spcPts val="630"/>
        </a:spcBef>
        <a:spcAft>
          <a:spcPct val="0"/>
        </a:spcAft>
        <a:buClr>
          <a:srgbClr val="FFCC00"/>
        </a:buClr>
        <a:buSzPct val="70000"/>
        <a:buChar char="■"/>
        <a:defRPr sz="270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latin typeface="Garamond"/>
          <a:ea typeface="Garamond"/>
          <a:cs typeface="Garamond"/>
          <a:sym typeface="Garamond" pitchFamily="18" charset="0"/>
        </a:defRPr>
      </a:lvl3pPr>
      <a:lvl4pPr marL="882448" indent="-306586" algn="l" defTabSz="767807" rtl="0" eaLnBrk="0" fontAlgn="base" hangingPunct="0">
        <a:spcBef>
          <a:spcPts val="630"/>
        </a:spcBef>
        <a:spcAft>
          <a:spcPct val="0"/>
        </a:spcAft>
        <a:buClr>
          <a:srgbClr val="FFCC00"/>
        </a:buClr>
        <a:buSzPct val="70000"/>
        <a:buChar char="■"/>
        <a:defRPr sz="270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latin typeface="Garamond"/>
          <a:ea typeface="Garamond"/>
          <a:cs typeface="Garamond"/>
          <a:sym typeface="Garamond" pitchFamily="18" charset="0"/>
        </a:defRPr>
      </a:lvl4pPr>
      <a:lvl5pPr marL="1074399" indent="-306586" algn="l" defTabSz="767807" rtl="0" eaLnBrk="0" fontAlgn="base" hangingPunct="0">
        <a:spcBef>
          <a:spcPts val="630"/>
        </a:spcBef>
        <a:spcAft>
          <a:spcPct val="0"/>
        </a:spcAft>
        <a:buClr>
          <a:srgbClr val="FFCC00"/>
        </a:buClr>
        <a:buSzPct val="70000"/>
        <a:buChar char="■"/>
        <a:defRPr sz="270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latin typeface="Garamond"/>
          <a:ea typeface="Garamond"/>
          <a:cs typeface="Garamond"/>
          <a:sym typeface="Garamond" pitchFamily="18" charset="0"/>
        </a:defRPr>
      </a:lvl5pPr>
      <a:lvl6pPr marL="1266882" marR="0" indent="-307119" algn="l" defTabSz="767807" rtl="0" latinLnBrk="0">
        <a:lnSpc>
          <a:spcPct val="100000"/>
        </a:lnSpc>
        <a:spcBef>
          <a:spcPts val="63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sz="27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Garamond"/>
          <a:ea typeface="Garamond"/>
          <a:cs typeface="Garamond"/>
          <a:sym typeface="Garamond"/>
        </a:defRPr>
      </a:lvl6pPr>
      <a:lvl7pPr marL="1458838" marR="0" indent="-307119" algn="l" defTabSz="767807" rtl="0" latinLnBrk="0">
        <a:lnSpc>
          <a:spcPct val="100000"/>
        </a:lnSpc>
        <a:spcBef>
          <a:spcPts val="63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sz="27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Garamond"/>
          <a:ea typeface="Garamond"/>
          <a:cs typeface="Garamond"/>
          <a:sym typeface="Garamond"/>
        </a:defRPr>
      </a:lvl7pPr>
      <a:lvl8pPr marL="1650794" marR="0" indent="-307119" algn="l" defTabSz="767807" rtl="0" latinLnBrk="0">
        <a:lnSpc>
          <a:spcPct val="100000"/>
        </a:lnSpc>
        <a:spcBef>
          <a:spcPts val="63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sz="27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Garamond"/>
          <a:ea typeface="Garamond"/>
          <a:cs typeface="Garamond"/>
          <a:sym typeface="Garamond"/>
        </a:defRPr>
      </a:lvl8pPr>
      <a:lvl9pPr marL="1842743" marR="0" indent="-307119" algn="l" defTabSz="767807" rtl="0" latinLnBrk="0">
        <a:lnSpc>
          <a:spcPct val="100000"/>
        </a:lnSpc>
        <a:spcBef>
          <a:spcPts val="63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sz="27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Garamond"/>
          <a:ea typeface="Garamond"/>
          <a:cs typeface="Garamond"/>
          <a:sym typeface="Garamond"/>
        </a:defRPr>
      </a:lvl9pPr>
    </p:bodyStyle>
    <p:otherStyle>
      <a:lvl1pPr marL="0" marR="0" indent="0" algn="r" defTabSz="7678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91956" algn="r" defTabSz="7678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383911" algn="r" defTabSz="7678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575852" algn="r" defTabSz="7678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767807" algn="r" defTabSz="7678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959763" algn="r" defTabSz="7678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151717" algn="r" defTabSz="7678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43669" algn="r" defTabSz="7678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535614" algn="r" defTabSz="7678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61FDE306-7C72-4C9B-B464-2EEB72366A21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981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/>
                  <a:ea typeface="新細明體"/>
                </a:endParaRPr>
              </a:p>
            </p:txBody>
          </p:sp>
          <p:sp>
            <p:nvSpPr>
              <p:cNvPr id="11981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/>
                  <a:ea typeface="新細明體"/>
                </a:endParaRPr>
              </a:p>
            </p:txBody>
          </p:sp>
          <p:sp>
            <p:nvSpPr>
              <p:cNvPr id="11981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/>
                  <a:ea typeface="新細明體"/>
                </a:endParaRPr>
              </a:p>
            </p:txBody>
          </p:sp>
          <p:sp>
            <p:nvSpPr>
              <p:cNvPr id="11981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/>
                  <a:ea typeface="新細明體"/>
                </a:endParaRPr>
              </a:p>
            </p:txBody>
          </p:sp>
          <p:sp>
            <p:nvSpPr>
              <p:cNvPr id="11981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/>
                  <a:ea typeface="新細明體"/>
                </a:endParaRPr>
              </a:p>
            </p:txBody>
          </p:sp>
        </p:grpSp>
        <p:sp>
          <p:nvSpPr>
            <p:cNvPr id="11981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Garamond"/>
                <a:ea typeface="新細明體"/>
              </a:endParaRPr>
            </a:p>
          </p:txBody>
        </p:sp>
        <p:sp>
          <p:nvSpPr>
            <p:cNvPr id="11982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Garamond"/>
                <a:ea typeface="新細明體"/>
              </a:endParaRPr>
            </a:p>
          </p:txBody>
        </p:sp>
      </p:grpSp>
      <p:sp>
        <p:nvSpPr>
          <p:cNvPr id="11982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98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zh-TW" altLang="en-US">
                <a:solidFill>
                  <a:srgbClr val="FFFFFF"/>
                </a:solidFill>
              </a:rPr>
              <a:t>我以為我做不到的是什麼</a:t>
            </a: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198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5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17B5EF44-A562-4E48-A82E-7FBA887E862D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" y="1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843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 pitchFamily="18" charset="0"/>
                  <a:ea typeface="新細明體" pitchFamily="18" charset="-120"/>
                </a:endParaRPr>
              </a:p>
            </p:txBody>
          </p:sp>
          <p:sp>
            <p:nvSpPr>
              <p:cNvPr id="1843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 pitchFamily="18" charset="0"/>
                  <a:ea typeface="新細明體" pitchFamily="18" charset="-120"/>
                </a:endParaRPr>
              </a:p>
            </p:txBody>
          </p:sp>
          <p:sp>
            <p:nvSpPr>
              <p:cNvPr id="1844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 pitchFamily="18" charset="0"/>
                  <a:ea typeface="新細明體" pitchFamily="18" charset="-120"/>
                </a:endParaRPr>
              </a:p>
            </p:txBody>
          </p:sp>
          <p:sp>
            <p:nvSpPr>
              <p:cNvPr id="1844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 pitchFamily="18" charset="0"/>
                  <a:ea typeface="新細明體" pitchFamily="18" charset="-120"/>
                </a:endParaRPr>
              </a:p>
            </p:txBody>
          </p:sp>
          <p:sp>
            <p:nvSpPr>
              <p:cNvPr id="1844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 pitchFamily="18" charset="0"/>
                  <a:ea typeface="新細明體" pitchFamily="18" charset="-120"/>
                </a:endParaRPr>
              </a:p>
            </p:txBody>
          </p:sp>
        </p:grpSp>
        <p:sp>
          <p:nvSpPr>
            <p:cNvPr id="1844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Garamond" pitchFamily="18" charset="0"/>
                <a:ea typeface="新細明體" pitchFamily="18" charset="-120"/>
              </a:endParaRPr>
            </a:p>
          </p:txBody>
        </p:sp>
        <p:sp>
          <p:nvSpPr>
            <p:cNvPr id="1844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Garamond" pitchFamily="18" charset="0"/>
                <a:ea typeface="新細明體" pitchFamily="18" charset="-120"/>
              </a:endParaRPr>
            </a:p>
          </p:txBody>
        </p:sp>
      </p:grpSp>
      <p:sp>
        <p:nvSpPr>
          <p:cNvPr id="1844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844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844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19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38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57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76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893" indent="-34289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34" indent="-2857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2975" indent="-22859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165" indent="-22859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355" indent="-22859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545" indent="-228595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735" indent="-228595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8925" indent="-228595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115" indent="-228595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</p:grpSp>
      </p:grpSp>
      <p:sp>
        <p:nvSpPr>
          <p:cNvPr id="430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30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30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7AAAD5B9-A57F-4082-8C55-AB5167E1DB0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</p:grpSp>
      </p:grpSp>
      <p:sp>
        <p:nvSpPr>
          <p:cNvPr id="430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30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30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7AAAD5B9-A57F-4082-8C55-AB5167E1DB0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</p:grpSp>
      </p:grpSp>
      <p:sp>
        <p:nvSpPr>
          <p:cNvPr id="430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30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30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7AAAD5B9-A57F-4082-8C55-AB5167E1DB0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</p:grpSp>
      </p:grpSp>
      <p:sp>
        <p:nvSpPr>
          <p:cNvPr id="430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30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30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7AAAD5B9-A57F-4082-8C55-AB5167E1DB0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</p:grpSp>
      </p:grpSp>
      <p:sp>
        <p:nvSpPr>
          <p:cNvPr id="430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30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30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7AAAD5B9-A57F-4082-8C55-AB5167E1DB0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</p:grpSp>
      </p:grpSp>
      <p:sp>
        <p:nvSpPr>
          <p:cNvPr id="430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30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30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7AAAD5B9-A57F-4082-8C55-AB5167E1DB0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</p:grpSp>
      </p:grpSp>
      <p:sp>
        <p:nvSpPr>
          <p:cNvPr id="430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30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30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7AAAD5B9-A57F-4082-8C55-AB5167E1DB0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</p:grpSp>
      </p:grpSp>
      <p:sp>
        <p:nvSpPr>
          <p:cNvPr id="430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30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30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7AAAD5B9-A57F-4082-8C55-AB5167E1DB0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grpSp>
          <p:nvGrpSpPr>
            <p:cNvPr id="2092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</p:grpSp>
      </p:grpSp>
      <p:sp>
        <p:nvSpPr>
          <p:cNvPr id="430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30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30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BBADFB19-8174-45F3-89FE-CFD81E602671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6534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3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AC2DF2-B4EC-4A50-9931-CC7E2FE49D23}" type="slidenum">
              <a:rPr lang="en-US" altLang="zh-TW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843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43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44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44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44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44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844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844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844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Arial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844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1120877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3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"/>
            <a:ext cx="9144000" cy="6856413"/>
            <a:chOff x="0" y="0"/>
            <a:chExt cx="5760" cy="4319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</p:grpSp>
      </p:grpSp>
      <p:sp>
        <p:nvSpPr>
          <p:cNvPr id="430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30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30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BBADFB19-8174-45F3-89FE-CFD81E602671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5pPr>
      <a:lvl6pPr marL="45719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6pPr>
      <a:lvl7pPr marL="91438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7pPr>
      <a:lvl8pPr marL="137157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8pPr>
      <a:lvl9pPr marL="182876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893" indent="-34289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34" indent="-285744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2975" indent="-22859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165" indent="-228595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355" indent="-22859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545" indent="-22859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735" indent="-22859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8925" indent="-22859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115" indent="-22859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"/>
            <a:ext cx="9144000" cy="6856413"/>
            <a:chOff x="0" y="0"/>
            <a:chExt cx="5760" cy="4319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</p:grpSp>
      </p:grpSp>
      <p:sp>
        <p:nvSpPr>
          <p:cNvPr id="430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30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30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BBADFB19-8174-45F3-89FE-CFD81E602671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5pPr>
      <a:lvl6pPr marL="45719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6pPr>
      <a:lvl7pPr marL="91438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7pPr>
      <a:lvl8pPr marL="137157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8pPr>
      <a:lvl9pPr marL="182876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893" indent="-34289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34" indent="-285744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2975" indent="-22859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165" indent="-228595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355" indent="-22859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545" indent="-22859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735" indent="-22859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8925" indent="-22859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115" indent="-22859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"/>
            <a:ext cx="9144000" cy="6856413"/>
            <a:chOff x="0" y="0"/>
            <a:chExt cx="5760" cy="4319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</p:grpSp>
      </p:grpSp>
      <p:sp>
        <p:nvSpPr>
          <p:cNvPr id="430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30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30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30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BBADFB19-8174-45F3-89FE-CFD81E602671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5pPr>
      <a:lvl6pPr marL="45719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6pPr>
      <a:lvl7pPr marL="91438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7pPr>
      <a:lvl8pPr marL="137157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8pPr>
      <a:lvl9pPr marL="182876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893" indent="-34289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34" indent="-285744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2975" indent="-22859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165" indent="-228595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355" indent="-22859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545" indent="-22859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735" indent="-22859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8925" indent="-22859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115" indent="-22859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EBE9929-8CA1-4AD3-B57F-CCA41001D720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" y="1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843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 pitchFamily="18" charset="0"/>
                  <a:ea typeface="新細明體" pitchFamily="18" charset="-120"/>
                </a:endParaRPr>
              </a:p>
            </p:txBody>
          </p:sp>
          <p:sp>
            <p:nvSpPr>
              <p:cNvPr id="1843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 pitchFamily="18" charset="0"/>
                  <a:ea typeface="新細明體" pitchFamily="18" charset="-120"/>
                </a:endParaRPr>
              </a:p>
            </p:txBody>
          </p:sp>
          <p:sp>
            <p:nvSpPr>
              <p:cNvPr id="1844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 pitchFamily="18" charset="0"/>
                  <a:ea typeface="新細明體" pitchFamily="18" charset="-120"/>
                </a:endParaRPr>
              </a:p>
            </p:txBody>
          </p:sp>
          <p:sp>
            <p:nvSpPr>
              <p:cNvPr id="1844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 pitchFamily="18" charset="0"/>
                  <a:ea typeface="新細明體" pitchFamily="18" charset="-120"/>
                </a:endParaRPr>
              </a:p>
            </p:txBody>
          </p:sp>
          <p:sp>
            <p:nvSpPr>
              <p:cNvPr id="1844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solidFill>
                    <a:srgbClr val="FFFFFF"/>
                  </a:solidFill>
                  <a:latin typeface="Garamond" pitchFamily="18" charset="0"/>
                  <a:ea typeface="新細明體" pitchFamily="18" charset="-120"/>
                </a:endParaRPr>
              </a:p>
            </p:txBody>
          </p:sp>
        </p:grpSp>
        <p:sp>
          <p:nvSpPr>
            <p:cNvPr id="1844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Garamond" pitchFamily="18" charset="0"/>
                <a:ea typeface="新細明體" pitchFamily="18" charset="-120"/>
              </a:endParaRPr>
            </a:p>
          </p:txBody>
        </p:sp>
        <p:sp>
          <p:nvSpPr>
            <p:cNvPr id="1844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rgbClr val="FFFFFF"/>
                </a:solidFill>
                <a:latin typeface="Garamond" pitchFamily="18" charset="0"/>
                <a:ea typeface="新細明體" pitchFamily="18" charset="-120"/>
              </a:endParaRPr>
            </a:p>
          </p:txBody>
        </p:sp>
      </p:grpSp>
      <p:sp>
        <p:nvSpPr>
          <p:cNvPr id="1844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844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844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19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38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57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76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893" indent="-34289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34" indent="-2857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2975" indent="-22859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165" indent="-22859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355" indent="-22859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545" indent="-228595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735" indent="-228595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8925" indent="-228595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115" indent="-228595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>
            <a:spLocks noGrp="1"/>
          </p:cNvSpPr>
          <p:nvPr>
            <p:ph type="title"/>
          </p:nvPr>
        </p:nvSpPr>
        <p:spPr>
          <a:xfrm>
            <a:off x="1485900" y="92076"/>
            <a:ext cx="6172200" cy="1508125"/>
          </a:xfrm>
          <a:prstGeom prst="rect">
            <a:avLst/>
          </a:prstGeom>
          <a:ln w="25400">
            <a:miter lim="400000"/>
          </a:ln>
        </p:spPr>
        <p:txBody>
          <a:bodyPr vert="horz" wrap="square" lIns="38404" tIns="38403" rIns="38404" bIns="384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>
                <a:sym typeface="Garamond" pitchFamily="18" charset="0"/>
              </a:rPr>
              <a:t>大標題文字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/>
          </p:nvPr>
        </p:nvSpPr>
        <p:spPr>
          <a:xfrm>
            <a:off x="1485900" y="1600200"/>
            <a:ext cx="6172200" cy="5257800"/>
          </a:xfrm>
          <a:prstGeom prst="rect">
            <a:avLst/>
          </a:prstGeom>
          <a:ln w="25400">
            <a:miter lim="400000"/>
          </a:ln>
        </p:spPr>
        <p:txBody>
          <a:bodyPr vert="horz" wrap="square" lIns="38404" tIns="38403" rIns="38404" bIns="384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>
                <a:sym typeface="Garamond" pitchFamily="18" charset="0"/>
              </a:rPr>
              <a:t>內文層級一</a:t>
            </a:r>
          </a:p>
          <a:p>
            <a:pPr lvl="1"/>
            <a:r>
              <a:rPr lang="zh-TW" altLang="en-US">
                <a:sym typeface="Garamond" pitchFamily="18" charset="0"/>
              </a:rPr>
              <a:t>內文層級二</a:t>
            </a:r>
          </a:p>
          <a:p>
            <a:pPr lvl="2"/>
            <a:r>
              <a:rPr lang="zh-TW" altLang="en-US">
                <a:sym typeface="Garamond" pitchFamily="18" charset="0"/>
              </a:rPr>
              <a:t>內文層級三</a:t>
            </a:r>
          </a:p>
          <a:p>
            <a:pPr lvl="3"/>
            <a:r>
              <a:rPr lang="zh-TW" altLang="en-US">
                <a:sym typeface="Garamond" pitchFamily="18" charset="0"/>
              </a:rPr>
              <a:t>內文層級四</a:t>
            </a:r>
          </a:p>
          <a:p>
            <a:pPr lvl="4"/>
            <a:r>
              <a:rPr lang="zh-TW" altLang="en-US">
                <a:sym typeface="Garamond" pitchFamily="18" charset="0"/>
              </a:rPr>
              <a:t>內文層級五</a:t>
            </a:r>
          </a:p>
        </p:txBody>
      </p:sp>
      <p:sp>
        <p:nvSpPr>
          <p:cNvPr id="1028" name="幻燈片編號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7423448" y="6493207"/>
            <a:ext cx="234652" cy="231444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vert="horz" wrap="none" lIns="38404" tIns="38403" rIns="38404" bIns="38403" numCol="1" anchor="b" anchorCtr="0" compatLnSpc="1">
            <a:prstTxWarp prst="textNoShape">
              <a:avLst/>
            </a:prstTxWarp>
            <a:spAutoFit/>
          </a:bodyPr>
          <a:lstStyle>
            <a:lvl1pPr algn="r" defTabSz="768079" hangingPunct="0">
              <a:defRPr sz="1000">
                <a:solidFill>
                  <a:srgbClr val="FFFFFF"/>
                </a:solidFill>
                <a:latin typeface="Arial" charset="0"/>
                <a:ea typeface="新細明體" charset="-120"/>
                <a:cs typeface="Arial" charset="0"/>
                <a:sym typeface="Arial" charset="0"/>
              </a:defRPr>
            </a:lvl1pPr>
          </a:lstStyle>
          <a:p>
            <a:fld id="{6CB923EB-D616-422E-B670-FDD0D7488B70}" type="slidenum">
              <a:rPr kumimoji="0" lang="zh-TW" altLang="en-US" smtClean="0"/>
              <a:pPr/>
              <a:t>‹#›</a:t>
            </a:fld>
            <a:endParaRPr kumimoji="0"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</p:sldLayoutIdLst>
  <p:transition spd="med"/>
  <p:txStyles>
    <p:titleStyle>
      <a:lvl1pPr algn="ctr" defTabSz="768079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E5E5FF"/>
          </a:solidFill>
          <a:effectLst>
            <a:outerShdw blurRad="38100" dist="38100" dir="2700000" rotWithShape="0">
              <a:srgbClr val="000000"/>
            </a:outerShdw>
          </a:effectLst>
          <a:latin typeface="Garamond"/>
          <a:ea typeface="Garamond"/>
          <a:cs typeface="Garamond"/>
          <a:sym typeface="Garamond" pitchFamily="18" charset="0"/>
        </a:defRPr>
      </a:lvl1pPr>
      <a:lvl2pPr algn="ctr" defTabSz="768079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E5E5FF"/>
          </a:solidFill>
          <a:effectLst>
            <a:outerShdw blurRad="38100" dist="38100" dir="2700000" rotWithShape="0">
              <a:srgbClr val="000000"/>
            </a:outerShdw>
          </a:effectLst>
          <a:latin typeface="Garamond"/>
          <a:ea typeface="Garamond"/>
          <a:cs typeface="Garamond"/>
          <a:sym typeface="Garamond" pitchFamily="18" charset="0"/>
        </a:defRPr>
      </a:lvl2pPr>
      <a:lvl3pPr algn="ctr" defTabSz="768079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E5E5FF"/>
          </a:solidFill>
          <a:effectLst>
            <a:outerShdw blurRad="38100" dist="38100" dir="2700000" rotWithShape="0">
              <a:srgbClr val="000000"/>
            </a:outerShdw>
          </a:effectLst>
          <a:latin typeface="Garamond"/>
          <a:ea typeface="Garamond"/>
          <a:cs typeface="Garamond"/>
          <a:sym typeface="Garamond" pitchFamily="18" charset="0"/>
        </a:defRPr>
      </a:lvl3pPr>
      <a:lvl4pPr algn="ctr" defTabSz="768079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E5E5FF"/>
          </a:solidFill>
          <a:effectLst>
            <a:outerShdw blurRad="38100" dist="38100" dir="2700000" rotWithShape="0">
              <a:srgbClr val="000000"/>
            </a:outerShdw>
          </a:effectLst>
          <a:latin typeface="Garamond"/>
          <a:ea typeface="Garamond"/>
          <a:cs typeface="Garamond"/>
          <a:sym typeface="Garamond" pitchFamily="18" charset="0"/>
        </a:defRPr>
      </a:lvl4pPr>
      <a:lvl5pPr algn="ctr" defTabSz="768079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E5E5FF"/>
          </a:solidFill>
          <a:effectLst>
            <a:outerShdw blurRad="38100" dist="38100" dir="2700000" rotWithShape="0">
              <a:srgbClr val="000000"/>
            </a:outerShdw>
          </a:effectLst>
          <a:latin typeface="Garamond"/>
          <a:ea typeface="Garamond"/>
          <a:cs typeface="Garamond"/>
          <a:sym typeface="Garamond" pitchFamily="18" charset="0"/>
        </a:defRPr>
      </a:lvl5pPr>
      <a:lvl6pPr marL="0" marR="0" indent="192020" algn="ctr" defTabSz="7680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1" i="0" u="none" strike="noStrike" cap="none" spc="0" baseline="0">
          <a:solidFill>
            <a:srgbClr val="E5E5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Garamond"/>
          <a:ea typeface="Garamond"/>
          <a:cs typeface="Garamond"/>
          <a:sym typeface="Garamond"/>
        </a:defRPr>
      </a:lvl6pPr>
      <a:lvl7pPr marL="0" marR="0" indent="384040" algn="ctr" defTabSz="7680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1" i="0" u="none" strike="noStrike" cap="none" spc="0" baseline="0">
          <a:solidFill>
            <a:srgbClr val="E5E5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Garamond"/>
          <a:ea typeface="Garamond"/>
          <a:cs typeface="Garamond"/>
          <a:sym typeface="Garamond"/>
        </a:defRPr>
      </a:lvl7pPr>
      <a:lvl8pPr marL="0" marR="0" indent="576059" algn="ctr" defTabSz="7680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1" i="0" u="none" strike="noStrike" cap="none" spc="0" baseline="0">
          <a:solidFill>
            <a:srgbClr val="E5E5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Garamond"/>
          <a:ea typeface="Garamond"/>
          <a:cs typeface="Garamond"/>
          <a:sym typeface="Garamond"/>
        </a:defRPr>
      </a:lvl8pPr>
      <a:lvl9pPr marL="0" marR="0" indent="768079" algn="ctr" defTabSz="7680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1" i="0" u="none" strike="noStrike" cap="none" spc="0" baseline="0">
          <a:solidFill>
            <a:srgbClr val="E5E5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Garamond"/>
          <a:ea typeface="Garamond"/>
          <a:cs typeface="Garamond"/>
          <a:sym typeface="Garamond"/>
        </a:defRPr>
      </a:lvl9pPr>
    </p:titleStyle>
    <p:bodyStyle>
      <a:lvl1pPr marL="288030" indent="-288030" algn="l" defTabSz="768079" rtl="0" eaLnBrk="0" fontAlgn="base" hangingPunct="0">
        <a:spcBef>
          <a:spcPts val="630"/>
        </a:spcBef>
        <a:spcAft>
          <a:spcPct val="0"/>
        </a:spcAft>
        <a:buClr>
          <a:srgbClr val="FFCC00"/>
        </a:buClr>
        <a:buSzPct val="70000"/>
        <a:buChar char="■"/>
        <a:defRPr sz="270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latin typeface="Garamond"/>
          <a:ea typeface="Garamond"/>
          <a:cs typeface="Garamond"/>
          <a:sym typeface="Garamond" pitchFamily="18" charset="0"/>
        </a:defRPr>
      </a:lvl1pPr>
      <a:lvl2pPr marL="466048" indent="-274028" algn="l" defTabSz="768079" rtl="0" eaLnBrk="0" fontAlgn="base" hangingPunct="0">
        <a:spcBef>
          <a:spcPts val="630"/>
        </a:spcBef>
        <a:spcAft>
          <a:spcPct val="0"/>
        </a:spcAft>
        <a:buClr>
          <a:srgbClr val="FFCC00"/>
        </a:buClr>
        <a:buSzPct val="70000"/>
        <a:buChar char="■"/>
        <a:defRPr sz="270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latin typeface="Garamond"/>
          <a:ea typeface="Garamond"/>
          <a:cs typeface="Garamond"/>
          <a:sym typeface="Garamond" pitchFamily="18" charset="0"/>
        </a:defRPr>
      </a:lvl2pPr>
      <a:lvl3pPr marL="640066" indent="-256027" algn="l" defTabSz="768079" rtl="0" eaLnBrk="0" fontAlgn="base" hangingPunct="0">
        <a:spcBef>
          <a:spcPts val="630"/>
        </a:spcBef>
        <a:spcAft>
          <a:spcPct val="0"/>
        </a:spcAft>
        <a:buClr>
          <a:srgbClr val="FFCC00"/>
        </a:buClr>
        <a:buSzPct val="70000"/>
        <a:buChar char="■"/>
        <a:defRPr sz="270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latin typeface="Garamond"/>
          <a:ea typeface="Garamond"/>
          <a:cs typeface="Garamond"/>
          <a:sym typeface="Garamond" pitchFamily="18" charset="0"/>
        </a:defRPr>
      </a:lvl3pPr>
      <a:lvl4pPr marL="882758" indent="-306698" algn="l" defTabSz="768079" rtl="0" eaLnBrk="0" fontAlgn="base" hangingPunct="0">
        <a:spcBef>
          <a:spcPts val="630"/>
        </a:spcBef>
        <a:spcAft>
          <a:spcPct val="0"/>
        </a:spcAft>
        <a:buClr>
          <a:srgbClr val="FFCC00"/>
        </a:buClr>
        <a:buSzPct val="70000"/>
        <a:buChar char="■"/>
        <a:defRPr sz="270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latin typeface="Garamond"/>
          <a:ea typeface="Garamond"/>
          <a:cs typeface="Garamond"/>
          <a:sym typeface="Garamond" pitchFamily="18" charset="0"/>
        </a:defRPr>
      </a:lvl4pPr>
      <a:lvl5pPr marL="1074777" indent="-306698" algn="l" defTabSz="768079" rtl="0" eaLnBrk="0" fontAlgn="base" hangingPunct="0">
        <a:spcBef>
          <a:spcPts val="630"/>
        </a:spcBef>
        <a:spcAft>
          <a:spcPct val="0"/>
        </a:spcAft>
        <a:buClr>
          <a:srgbClr val="FFCC00"/>
        </a:buClr>
        <a:buSzPct val="70000"/>
        <a:buChar char="■"/>
        <a:defRPr sz="270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latin typeface="Garamond"/>
          <a:ea typeface="Garamond"/>
          <a:cs typeface="Garamond"/>
          <a:sym typeface="Garamond" pitchFamily="18" charset="0"/>
        </a:defRPr>
      </a:lvl5pPr>
      <a:lvl6pPr marL="1267330" marR="0" indent="-307231" algn="l" defTabSz="768079" rtl="0" latinLnBrk="0">
        <a:lnSpc>
          <a:spcPct val="100000"/>
        </a:lnSpc>
        <a:spcBef>
          <a:spcPts val="63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sz="27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Garamond"/>
          <a:ea typeface="Garamond"/>
          <a:cs typeface="Garamond"/>
          <a:sym typeface="Garamond"/>
        </a:defRPr>
      </a:lvl6pPr>
      <a:lvl7pPr marL="1459350" marR="0" indent="-307231" algn="l" defTabSz="768079" rtl="0" latinLnBrk="0">
        <a:lnSpc>
          <a:spcPct val="100000"/>
        </a:lnSpc>
        <a:spcBef>
          <a:spcPts val="63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sz="27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Garamond"/>
          <a:ea typeface="Garamond"/>
          <a:cs typeface="Garamond"/>
          <a:sym typeface="Garamond"/>
        </a:defRPr>
      </a:lvl7pPr>
      <a:lvl8pPr marL="1651370" marR="0" indent="-307231" algn="l" defTabSz="768079" rtl="0" latinLnBrk="0">
        <a:lnSpc>
          <a:spcPct val="100000"/>
        </a:lnSpc>
        <a:spcBef>
          <a:spcPts val="63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sz="27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Garamond"/>
          <a:ea typeface="Garamond"/>
          <a:cs typeface="Garamond"/>
          <a:sym typeface="Garamond"/>
        </a:defRPr>
      </a:lvl8pPr>
      <a:lvl9pPr marL="1843389" marR="0" indent="-307231" algn="l" defTabSz="768079" rtl="0" latinLnBrk="0">
        <a:lnSpc>
          <a:spcPct val="100000"/>
        </a:lnSpc>
        <a:spcBef>
          <a:spcPts val="63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sz="2700" b="0" i="0" u="none" strike="noStrike" cap="none" spc="0" baseline="0"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Garamond"/>
          <a:ea typeface="Garamond"/>
          <a:cs typeface="Garamond"/>
          <a:sym typeface="Garamond"/>
        </a:defRPr>
      </a:lvl9pPr>
    </p:bodyStyle>
    <p:otherStyle>
      <a:lvl1pPr marL="0" marR="0" indent="0" algn="r" defTabSz="7680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92020" algn="r" defTabSz="7680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384040" algn="r" defTabSz="7680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576059" algn="r" defTabSz="7680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768079" algn="r" defTabSz="7680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960099" algn="r" defTabSz="7680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152119" algn="r" defTabSz="7680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44139" algn="r" defTabSz="7680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536158" algn="r" defTabSz="7680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1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323850" y="1268760"/>
            <a:ext cx="8496300" cy="243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zh-TW" altLang="en-US" sz="6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兒童青少年</a:t>
            </a:r>
            <a:r>
              <a:rPr lang="zh-TW" altLang="en-US" sz="6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常見</a:t>
            </a:r>
            <a:endParaRPr lang="en-US" altLang="zh-TW" sz="60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altLang="zh-TW" sz="10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ts val="9000"/>
              </a:lnSpc>
              <a:spcBef>
                <a:spcPct val="20000"/>
              </a:spcBef>
            </a:pPr>
            <a:r>
              <a:rPr lang="zh-TW" altLang="en-US" sz="96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發展疾患</a:t>
            </a:r>
            <a:endParaRPr lang="en-US" altLang="zh-TW" sz="96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23528" y="4509120"/>
            <a:ext cx="8496944" cy="1785102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>
              <a:defRPr/>
            </a:pPr>
            <a:r>
              <a:rPr lang="zh-TW" altLang="en-US" sz="6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馬大元   </a:t>
            </a:r>
            <a:r>
              <a:rPr lang="zh-TW" alt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精神科醫師</a:t>
            </a:r>
            <a:endParaRPr lang="en-US" altLang="zh-TW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4400" b="1" dirty="0">
                <a:solidFill>
                  <a:srgbClr val="0099CC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新竹 馬大元診所</a:t>
            </a:r>
            <a:endParaRPr lang="en-US" altLang="zh-TW" sz="4400" b="1" dirty="0">
              <a:solidFill>
                <a:srgbClr val="0099CC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107504" y="260648"/>
            <a:ext cx="5472608" cy="2232248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6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你聽過</a:t>
            </a:r>
            <a:r>
              <a:rPr lang="zh-TW" altLang="en-US" sz="60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腸腦軸</a:t>
            </a:r>
            <a:r>
              <a:rPr lang="zh-TW" altLang="en-US" sz="6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嗎？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>
                <a:solidFill>
                  <a:srgbClr val="66FFFF"/>
                </a:solidFill>
                <a:latin typeface="標楷體" pitchFamily="65" charset="-120"/>
                <a:ea typeface="標楷體" pitchFamily="65" charset="-120"/>
              </a:rPr>
              <a:t>大腦健康，竟與</a:t>
            </a:r>
            <a:r>
              <a:rPr lang="zh-TW" altLang="en-US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腸道健康</a:t>
            </a:r>
            <a:r>
              <a:rPr lang="zh-TW" altLang="en-US" dirty="0">
                <a:solidFill>
                  <a:srgbClr val="66FFFF"/>
                </a:solidFill>
                <a:latin typeface="標楷體" pitchFamily="65" charset="-120"/>
                <a:ea typeface="標楷體" pitchFamily="65" charset="-120"/>
              </a:rPr>
              <a:t>息息相關？！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0" y="2708920"/>
            <a:ext cx="6012160" cy="410445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zh-TW" altLang="en-US" dirty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胚胎發育時，大腦與腸道同樣起源於</a:t>
            </a:r>
            <a:r>
              <a:rPr lang="zh-TW" altLang="en-US" dirty="0">
                <a:solidFill>
                  <a:srgbClr val="FFCC66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神經脊</a:t>
            </a:r>
            <a:r>
              <a:rPr lang="zh-TW" altLang="en-US" dirty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，兩者有密切之聯繫。腸道系統又稱為「</a:t>
            </a:r>
            <a:r>
              <a:rPr lang="zh-TW" altLang="en-US" dirty="0">
                <a:solidFill>
                  <a:srgbClr val="FFCC66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第二大腦</a:t>
            </a:r>
            <a:r>
              <a:rPr lang="zh-TW" altLang="en-US" dirty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」</a:t>
            </a:r>
            <a:endParaRPr lang="en-US" altLang="zh-TW" dirty="0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>
              <a:buFont typeface="Wingdings" pitchFamily="2" charset="2"/>
              <a:buChar char="ü"/>
            </a:pPr>
            <a:r>
              <a:rPr lang="zh-TW" altLang="en-US" dirty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研究顯示，腸道菌叢可以透過直接與間接的方式，向上影響</a:t>
            </a:r>
            <a:r>
              <a:rPr lang="zh-TW" altLang="en-US" dirty="0">
                <a:solidFill>
                  <a:srgbClr val="FFCC66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自律神經</a:t>
            </a:r>
            <a:r>
              <a:rPr lang="zh-TW" altLang="en-US" dirty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及</a:t>
            </a:r>
            <a:r>
              <a:rPr lang="zh-TW" altLang="en-US" dirty="0">
                <a:solidFill>
                  <a:srgbClr val="FFCC66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大腦</a:t>
            </a:r>
            <a:r>
              <a:rPr lang="zh-TW" altLang="en-US" dirty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！</a:t>
            </a:r>
            <a:endParaRPr lang="en-US" altLang="zh-TW" dirty="0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16386" name="Picture 2" descr="「腸腦軸 胚胎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836712"/>
            <a:ext cx="3059832" cy="5184576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6660232" y="616530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>
                <a:solidFill>
                  <a:srgbClr val="0070C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圖片引用自網路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ãbrain intestine development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98068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ãbrain intestine development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20" y="3275520"/>
            <a:ext cx="5819456" cy="354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ãbrain intestine developmentãçåçæå°çµæ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4" r="8363"/>
          <a:stretch/>
        </p:blipFill>
        <p:spPr bwMode="auto">
          <a:xfrm>
            <a:off x="4677969" y="3789041"/>
            <a:ext cx="446603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267744" y="6505401"/>
            <a:ext cx="19446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solidFill>
                  <a:srgbClr val="0099CC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圖片引用自網路</a:t>
            </a:r>
          </a:p>
        </p:txBody>
      </p:sp>
    </p:spTree>
    <p:extLst>
      <p:ext uri="{BB962C8B-B14F-4D97-AF65-F5344CB8AC3E}">
        <p14:creationId xmlns:p14="http://schemas.microsoft.com/office/powerpoint/2010/main" val="392060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ãdepression brain inflammationãçåçæå°çµæ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3309" y="4509120"/>
            <a:ext cx="4270691" cy="2348880"/>
          </a:xfrm>
          <a:prstGeom prst="rect">
            <a:avLst/>
          </a:prstGeom>
          <a:noFill/>
        </p:spPr>
      </p:pic>
      <p:pic>
        <p:nvPicPr>
          <p:cNvPr id="98308" name="Picture 4" descr="ãdepression brain inflammationãçåçæå°çµæ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29200" cy="5829301"/>
          </a:xfrm>
          <a:prstGeom prst="rect">
            <a:avLst/>
          </a:prstGeom>
          <a:noFill/>
        </p:spPr>
      </p:pic>
      <p:sp>
        <p:nvSpPr>
          <p:cNvPr id="4" name="文字方塊 3"/>
          <p:cNvSpPr txBox="1"/>
          <p:nvPr/>
        </p:nvSpPr>
        <p:spPr>
          <a:xfrm>
            <a:off x="5292080" y="404664"/>
            <a:ext cx="35283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8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憂鬱症、躁鬱症、創傷後壓力症、思覺失調症、失智症、注意力不足</a:t>
            </a:r>
            <a:r>
              <a:rPr kumimoji="0" lang="en-US" altLang="zh-TW" sz="28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kumimoji="0" lang="zh-TW" altLang="en-US" sz="28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過動症、自閉症、強迫症、妥瑞氏症</a:t>
            </a:r>
            <a:r>
              <a:rPr kumimoji="0" lang="en-US" altLang="zh-TW" sz="28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  <a:endParaRPr kumimoji="0" lang="zh-TW" altLang="en-US" sz="28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220072" y="3286725"/>
            <a:ext cx="3923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都是大腦發炎？！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67544" y="228600"/>
            <a:ext cx="8280920" cy="896144"/>
          </a:xfrm>
        </p:spPr>
        <p:txBody>
          <a:bodyPr/>
          <a:lstStyle/>
          <a:p>
            <a:pPr eaLnBrk="1" hangingPunct="1"/>
            <a:r>
              <a:rPr lang="zh-TW" altLang="en-US" sz="4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造成</a:t>
            </a:r>
            <a:r>
              <a:rPr lang="zh-TW" altLang="en-US" sz="4800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發炎體質</a:t>
            </a:r>
            <a:r>
              <a:rPr lang="zh-TW" altLang="en-US" sz="4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的原因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1196752"/>
            <a:ext cx="7848872" cy="5328592"/>
          </a:xfrm>
        </p:spPr>
        <p:txBody>
          <a:bodyPr/>
          <a:lstStyle/>
          <a:p>
            <a:pPr eaLnBrk="1" hangingPunct="1">
              <a:buNone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甜食、碳水化合物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None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身體不認得的過度加工食品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None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脂肪酸比例不佳：</a:t>
            </a:r>
            <a:r>
              <a:rPr lang="el-GR" altLang="zh-TW" sz="2800" dirty="0">
                <a:latin typeface="微軟正黑體" pitchFamily="34" charset="-120"/>
                <a:ea typeface="微軟正黑體" pitchFamily="34" charset="-120"/>
              </a:rPr>
              <a:t>ω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6 &gt;&gt; </a:t>
            </a:r>
            <a:r>
              <a:rPr lang="el-GR" altLang="zh-TW" sz="2800" dirty="0">
                <a:latin typeface="微軟正黑體" pitchFamily="34" charset="-120"/>
                <a:ea typeface="微軟正黑體" pitchFamily="34" charset="-120"/>
              </a:rPr>
              <a:t>ω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3 (2:1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=&gt;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17:1)</a:t>
            </a:r>
          </a:p>
          <a:p>
            <a:pPr eaLnBrk="1" hangingPunct="1">
              <a:buNone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肥胖：腹部脂肪本身就會分泌發炎物質！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None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個人過敏原：牛奶、小麥等 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因人而異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eaLnBrk="1" hangingPunct="1">
              <a:buNone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環境過敏原：塵螨、花粉、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PM2.5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等 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None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腸胃失調：壞菌、腸內異常發酵等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None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免疫疾病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None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營養不良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None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壓力與負面情緒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buNone/>
            </a:pPr>
            <a:endParaRPr lang="zh-TW" alt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135882491191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3238"/>
            <a:ext cx="4284663" cy="443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258889" y="549275"/>
            <a:ext cx="6626225" cy="76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微軟正黑體" pitchFamily="34" charset="-120"/>
              </a:rPr>
              <a:t>你天生就會吃東西嗎？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835150" y="6381750"/>
            <a:ext cx="1944688" cy="369330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algn="ctr">
              <a:defRPr/>
            </a:pPr>
            <a:r>
              <a:rPr lang="zh-TW" altLang="en-US" b="1" dirty="0">
                <a:solidFill>
                  <a:srgbClr val="0099CC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圖片引用自網路</a:t>
            </a:r>
          </a:p>
        </p:txBody>
      </p:sp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5435601" y="1916833"/>
            <a:ext cx="3313113" cy="42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zh-TW" altLang="en-US" sz="32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如果吃東西這麼基本的事情都是</a:t>
            </a:r>
            <a:r>
              <a:rPr lang="zh-TW" altLang="en-US" sz="32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慢慢學會</a:t>
            </a:r>
            <a:r>
              <a:rPr lang="zh-TW" altLang="en-US" sz="32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並且</a:t>
            </a:r>
            <a:r>
              <a:rPr lang="zh-TW" altLang="en-US" sz="32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逐漸定型</a:t>
            </a:r>
            <a:r>
              <a:rPr lang="en-US" altLang="zh-TW" sz="32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……</a:t>
            </a:r>
          </a:p>
          <a:p>
            <a:endParaRPr lang="en-US" altLang="zh-TW" sz="1200" b="1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我們的</a:t>
            </a:r>
            <a:r>
              <a:rPr lang="zh-TW" altLang="en-US" sz="32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感受</a:t>
            </a:r>
            <a:r>
              <a:rPr lang="zh-TW" altLang="en-US" sz="32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32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情緒</a:t>
            </a:r>
            <a:r>
              <a:rPr lang="zh-TW" altLang="en-US" sz="32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32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思考</a:t>
            </a:r>
            <a:r>
              <a:rPr lang="zh-TW" altLang="en-US" sz="32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sz="32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行為</a:t>
            </a:r>
            <a:r>
              <a:rPr lang="zh-TW" altLang="en-US" sz="32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模式是否是</a:t>
            </a:r>
            <a:r>
              <a:rPr lang="zh-TW" altLang="en-US" sz="32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學習</a:t>
            </a:r>
            <a:r>
              <a:rPr lang="zh-TW" altLang="en-US" sz="32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而來的？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opdn\My Documents\My Pictures\4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8664" y="0"/>
            <a:ext cx="5146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4" name="Picture 2" descr="「brain development」的圖片搜尋結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3735" y="707876"/>
            <a:ext cx="7266559" cy="552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63" y="116633"/>
            <a:ext cx="8229600" cy="11984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童年不良經驗指數 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(ACE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score)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851" y="1268761"/>
            <a:ext cx="8640763" cy="523205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2800" dirty="0"/>
              <a:t>文斯</a:t>
            </a:r>
            <a:r>
              <a:rPr lang="en-US" altLang="zh-TW" sz="2800" dirty="0"/>
              <a:t>(Vince </a:t>
            </a:r>
            <a:r>
              <a:rPr lang="en-US" altLang="zh-TW" sz="2800" dirty="0" err="1"/>
              <a:t>Felitti</a:t>
            </a:r>
            <a:r>
              <a:rPr lang="en-US" altLang="zh-TW" sz="2800" dirty="0"/>
              <a:t>)</a:t>
            </a:r>
            <a:r>
              <a:rPr lang="zh-TW" altLang="en-US" sz="2800" dirty="0"/>
              <a:t>及鮑勃</a:t>
            </a:r>
            <a:r>
              <a:rPr lang="en-US" altLang="zh-TW" sz="2800" dirty="0"/>
              <a:t>(Bob </a:t>
            </a:r>
            <a:r>
              <a:rPr lang="en-US" altLang="zh-TW" sz="2800" dirty="0" err="1"/>
              <a:t>Anda</a:t>
            </a:r>
            <a:r>
              <a:rPr lang="en-US" altLang="zh-TW" sz="2800" dirty="0"/>
              <a:t>)</a:t>
            </a:r>
            <a:r>
              <a:rPr lang="zh-TW" altLang="en-US" sz="2800" dirty="0"/>
              <a:t>醫師</a:t>
            </a:r>
            <a:r>
              <a:rPr lang="en-US" altLang="zh-TW" sz="2800" dirty="0"/>
              <a:t>1990</a:t>
            </a:r>
            <a:r>
              <a:rPr lang="zh-TW" altLang="en-US" sz="2800" dirty="0"/>
              <a:t>年收集</a:t>
            </a:r>
            <a:r>
              <a:rPr lang="en-US" altLang="zh-TW" sz="2800" b="1" dirty="0">
                <a:solidFill>
                  <a:srgbClr val="FFFF00"/>
                </a:solidFill>
              </a:rPr>
              <a:t>17,000</a:t>
            </a:r>
            <a:r>
              <a:rPr lang="zh-TW" altLang="en-US" sz="2800" b="1" dirty="0">
                <a:solidFill>
                  <a:srgbClr val="FFFF00"/>
                </a:solidFill>
              </a:rPr>
              <a:t>人</a:t>
            </a:r>
            <a:r>
              <a:rPr lang="zh-TW" altLang="en-US" sz="2800" dirty="0"/>
              <a:t>所完成的研究 ─</a:t>
            </a:r>
            <a:r>
              <a:rPr lang="en-US" altLang="zh-TW" sz="2800" dirty="0"/>
              <a:t>《Adverse Childhood Experiences Study》</a:t>
            </a:r>
          </a:p>
          <a:p>
            <a:pPr eaLnBrk="1" hangingPunct="1">
              <a:defRPr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童年不良經驗包含：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受到身體虐待、情緒虐待或性虐待  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受到生理或情感忽略  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(3)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父母或家人罹患精神疾病、有物質依賴或入獄  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(4)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父母分居、離婚、棄養或過世  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(5)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目睹家暴。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TW" altLang="en-US" sz="28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三分之二的人 </a:t>
            </a:r>
            <a:r>
              <a:rPr lang="en-US" altLang="zh-TW" sz="28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&gt;1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；八分之一的人 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&gt;4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童年創傷與成年時期的</a:t>
            </a:r>
            <a:r>
              <a:rPr lang="zh-TW" altLang="en-US" sz="28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各種身心狀況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有關聯，包含：吸菸、飲酒問題、吸毒、肥胖症、高血壓、憂鬱症、自殺傾向、性傳染病、癌症、或是心血管疾病等。</a:t>
            </a:r>
            <a:endParaRPr lang="zh-TW" altLang="en-US" sz="2800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tp.imc.org.tw/wp-content/uploads/2014/01/1209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1" y="0"/>
            <a:ext cx="571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6264275" y="3948114"/>
            <a:ext cx="2700338" cy="2369878"/>
          </a:xfrm>
          <a:prstGeom prst="rect">
            <a:avLst/>
          </a:prstGeom>
        </p:spPr>
        <p:txBody>
          <a:bodyPr lIns="91438" tIns="45719" rIns="91438" bIns="45719">
            <a:spAutoFit/>
          </a:bodyPr>
          <a:lstStyle/>
          <a:p>
            <a:pPr>
              <a:defRPr/>
            </a:pPr>
            <a:r>
              <a:rPr lang="en-US" altLang="zh-TW" sz="2400" b="1" dirty="0">
                <a:solidFill>
                  <a:srgbClr val="FFFF00"/>
                </a:solidFill>
                <a:latin typeface="Arial" pitchFamily="34" charset="0"/>
                <a:ea typeface="新細明體" pitchFamily="18" charset="-120"/>
              </a:rPr>
              <a:t>BDNF</a:t>
            </a:r>
            <a:r>
              <a:rPr lang="en-US" altLang="zh-TW" sz="2400" b="1" dirty="0">
                <a:solidFill>
                  <a:srgbClr val="FFFFFF"/>
                </a:solidFill>
                <a:latin typeface="Arial" pitchFamily="34" charset="0"/>
                <a:ea typeface="新細明體" pitchFamily="18" charset="-120"/>
              </a:rPr>
              <a:t>:</a:t>
            </a:r>
          </a:p>
          <a:p>
            <a:pPr>
              <a:defRPr/>
            </a:pPr>
            <a:r>
              <a:rPr lang="en-US" altLang="zh-TW" sz="2400" b="1" dirty="0">
                <a:solidFill>
                  <a:srgbClr val="FFFFFF"/>
                </a:solidFill>
                <a:latin typeface="Arial" pitchFamily="34" charset="0"/>
                <a:ea typeface="新細明體" pitchFamily="18" charset="-120"/>
              </a:rPr>
              <a:t>Brain-derived </a:t>
            </a:r>
          </a:p>
          <a:p>
            <a:pPr>
              <a:defRPr/>
            </a:pPr>
            <a:r>
              <a:rPr lang="en-US" altLang="zh-TW" sz="2400" b="1" dirty="0" err="1">
                <a:solidFill>
                  <a:srgbClr val="FFFFFF"/>
                </a:solidFill>
                <a:latin typeface="Arial" pitchFamily="34" charset="0"/>
                <a:ea typeface="新細明體" pitchFamily="18" charset="-120"/>
              </a:rPr>
              <a:t>neurotrophic</a:t>
            </a:r>
            <a:r>
              <a:rPr lang="en-US" altLang="zh-TW" sz="2400" b="1" dirty="0">
                <a:solidFill>
                  <a:srgbClr val="FFFFFF"/>
                </a:solidFill>
                <a:latin typeface="Arial" pitchFamily="34" charset="0"/>
                <a:ea typeface="新細明體" pitchFamily="18" charset="-120"/>
              </a:rPr>
              <a:t> factor</a:t>
            </a:r>
          </a:p>
          <a:p>
            <a:pPr>
              <a:defRPr/>
            </a:pPr>
            <a:endParaRPr lang="en-US" altLang="zh-TW" sz="2400" b="1" dirty="0">
              <a:solidFill>
                <a:srgbClr val="FFFFFF"/>
              </a:solidFill>
              <a:latin typeface="Arial" pitchFamily="34" charset="0"/>
              <a:ea typeface="新細明體" pitchFamily="18" charset="-120"/>
            </a:endParaRPr>
          </a:p>
          <a:p>
            <a:pPr>
              <a:defRPr/>
            </a:pPr>
            <a:r>
              <a:rPr lang="zh-TW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新細明體" pitchFamily="18" charset="-120"/>
              </a:rPr>
              <a:t>腦神經滋養物質</a:t>
            </a:r>
            <a:endParaRPr lang="en-US" altLang="zh-TW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300789" y="620713"/>
            <a:ext cx="2592387" cy="1938990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>
              <a:defRPr/>
            </a:pPr>
            <a:r>
              <a:rPr lang="zh-TW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負面情緒會殺死腦細胞？！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一個習慣，就是一個</a:t>
            </a:r>
            <a:r>
              <a:rPr lang="zh-TW" alt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大腦迴路</a:t>
            </a:r>
          </a:p>
        </p:txBody>
      </p:sp>
      <p:pic>
        <p:nvPicPr>
          <p:cNvPr id="15363" name="Picture 3" descr="mri_br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63701"/>
            <a:ext cx="5486400" cy="4576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4800600" y="2590800"/>
            <a:ext cx="914400" cy="304800"/>
          </a:xfrm>
          <a:prstGeom prst="curvedUpArrow">
            <a:avLst>
              <a:gd name="adj1" fmla="val 21250"/>
              <a:gd name="adj2" fmla="val 81250"/>
              <a:gd name="adj3" fmla="val 33333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srgbClr val="FFFFFF"/>
              </a:solidFill>
              <a:latin typeface="Garamond"/>
              <a:ea typeface="新細明體" pitchFamily="18" charset="-120"/>
            </a:endParaRP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 flipH="1">
            <a:off x="4724400" y="2209800"/>
            <a:ext cx="914400" cy="304800"/>
          </a:xfrm>
          <a:prstGeom prst="curvedDownArrow">
            <a:avLst>
              <a:gd name="adj1" fmla="val 20778"/>
              <a:gd name="adj2" fmla="val 80778"/>
              <a:gd name="adj3" fmla="val 43333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srgbClr val="000099"/>
              </a:solidFill>
              <a:latin typeface="Garamond"/>
              <a:ea typeface="新細明體" pitchFamily="18" charset="-12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flipH="1">
            <a:off x="3286125" y="2357438"/>
            <a:ext cx="914400" cy="304800"/>
          </a:xfrm>
          <a:prstGeom prst="curvedDownArrow">
            <a:avLst>
              <a:gd name="adj1" fmla="val 20778"/>
              <a:gd name="adj2" fmla="val 80778"/>
              <a:gd name="adj3" fmla="val 43333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dirty="0">
              <a:solidFill>
                <a:srgbClr val="FFFFFF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357563" y="2714625"/>
            <a:ext cx="914400" cy="304800"/>
          </a:xfrm>
          <a:prstGeom prst="curvedUpArrow">
            <a:avLst>
              <a:gd name="adj1" fmla="val 21250"/>
              <a:gd name="adj2" fmla="val 81250"/>
              <a:gd name="adj3" fmla="val 33333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dirty="0">
              <a:solidFill>
                <a:srgbClr val="FFFFFF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7750576" y="1268414"/>
            <a:ext cx="615549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91438" tIns="45719" rIns="91438" bIns="4571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8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我們都有一個</a:t>
            </a:r>
            <a:r>
              <a:rPr kumimoji="0" lang="en-US" altLang="zh-TW" sz="28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﹁</a:t>
            </a:r>
            <a:r>
              <a:rPr kumimoji="0" lang="zh-TW" altLang="en-US" sz="28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用進廢退</a:t>
            </a:r>
            <a:r>
              <a:rPr kumimoji="0" lang="en-US" altLang="zh-TW" sz="28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﹂</a:t>
            </a:r>
            <a:r>
              <a:rPr kumimoji="0" lang="zh-TW" altLang="en-US" sz="28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的大腦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3563939" y="6372226"/>
            <a:ext cx="1944687" cy="276997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>
                <a:solidFill>
                  <a:srgbClr val="0099CC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圖片引用自網路</a:t>
            </a:r>
          </a:p>
        </p:txBody>
      </p:sp>
      <p:pic>
        <p:nvPicPr>
          <p:cNvPr id="18443" name="Picture 11" descr="http://pic.pimg.tw/amurofu/1334762700-2958526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0794" y="3356992"/>
            <a:ext cx="2199558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2"/>
          <p:cNvSpPr txBox="1">
            <a:spLocks noRot="1" noChangeArrowheads="1"/>
          </p:cNvSpPr>
          <p:nvPr/>
        </p:nvSpPr>
        <p:spPr bwMode="auto">
          <a:xfrm>
            <a:off x="35496" y="4005064"/>
            <a:ext cx="5832648" cy="180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TW" altLang="en-US" sz="44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在我們活著的每一天，</a:t>
            </a:r>
            <a:endParaRPr lang="en-US" altLang="zh-TW" sz="4400" b="1" kern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5400" b="1" kern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大腦都在改變</a:t>
            </a:r>
            <a:r>
              <a:rPr lang="en-US" altLang="zh-TW" sz="5400" b="1" kern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sz="5400" b="1" kern="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  <p:bldP spid="6" grpId="0" animBg="1" autoUpdateAnimBg="0"/>
      <p:bldP spid="7" grpId="0" animBg="1" autoUpdateAnimBg="0"/>
      <p:bldP spid="8" grpId="0" autoUpdateAnimBg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jasonshen.com/wp-content/uploads/2013/05/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3573463"/>
            <a:ext cx="4762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https://mmcneuro.files.wordpress.com/2013/10/limb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1" y="115888"/>
            <a:ext cx="52355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文字方塊 3"/>
          <p:cNvSpPr txBox="1">
            <a:spLocks noChangeArrowheads="1"/>
          </p:cNvSpPr>
          <p:nvPr/>
        </p:nvSpPr>
        <p:spPr bwMode="auto">
          <a:xfrm>
            <a:off x="5724525" y="657226"/>
            <a:ext cx="2951163" cy="212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zh-TW" altLang="en-US" sz="6600" b="1" dirty="0">
                <a:solidFill>
                  <a:srgbClr val="FFFFFF"/>
                </a:solidFill>
                <a:latin typeface="Garamond" pitchFamily="18" charset="0"/>
              </a:rPr>
              <a:t>情緒從哪來？</a:t>
            </a:r>
          </a:p>
        </p:txBody>
      </p:sp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179388" y="3860800"/>
            <a:ext cx="4032250" cy="258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zh-TW" altLang="en-US" sz="5400" b="1" dirty="0">
                <a:solidFill>
                  <a:srgbClr val="FFFFFF"/>
                </a:solidFill>
                <a:latin typeface="Garamond" pitchFamily="18" charset="0"/>
              </a:rPr>
              <a:t>掌管情緒的大腦部位：</a:t>
            </a:r>
            <a:r>
              <a:rPr lang="zh-TW" altLang="en-US" sz="5400" b="1" dirty="0">
                <a:solidFill>
                  <a:srgbClr val="FFFF00"/>
                </a:solidFill>
                <a:latin typeface="Garamond" pitchFamily="18" charset="0"/>
              </a:rPr>
              <a:t>邊緣系統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042989" y="6381750"/>
            <a:ext cx="1944687" cy="369330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algn="ctr">
              <a:defRPr/>
            </a:pPr>
            <a:r>
              <a:rPr lang="zh-TW" altLang="en-US" b="1" dirty="0">
                <a:solidFill>
                  <a:srgbClr val="0099CC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圖片引用自網路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字方塊 1"/>
          <p:cNvSpPr txBox="1">
            <a:spLocks noChangeArrowheads="1"/>
          </p:cNvSpPr>
          <p:nvPr/>
        </p:nvSpPr>
        <p:spPr bwMode="auto">
          <a:xfrm>
            <a:off x="107519" y="116649"/>
            <a:ext cx="4681537" cy="6494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4" tIns="45702" rIns="91404" bIns="45702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TW" altLang="zh-TW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馬大元</a:t>
            </a:r>
            <a:r>
              <a:rPr lang="zh-TW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 醫師</a:t>
            </a:r>
            <a:endParaRPr lang="en-US" altLang="zh-TW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國語實小</a:t>
            </a:r>
            <a:endParaRPr lang="en-US" altLang="zh-TW" sz="24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南門國中</a:t>
            </a:r>
            <a:endParaRPr lang="en-US" altLang="zh-TW" sz="24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建國中學</a:t>
            </a:r>
            <a:endParaRPr lang="en-US" altLang="zh-TW" sz="24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陽明醫學院醫學系</a:t>
            </a:r>
            <a:endParaRPr lang="en-US" altLang="zh-TW" sz="24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sz="800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2400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新竹  馬大元診所</a:t>
            </a:r>
          </a:p>
          <a:p>
            <a:pPr>
              <a:defRPr/>
            </a:pPr>
            <a:r>
              <a:rPr lang="zh-TW" altLang="en-US" sz="2400" dirty="0">
                <a:solidFill>
                  <a:srgbClr val="CCFFFF"/>
                </a:solidFill>
                <a:latin typeface="微軟正黑體" pitchFamily="34" charset="-120"/>
                <a:ea typeface="微軟正黑體" pitchFamily="34" charset="-120"/>
              </a:rPr>
              <a:t>新竹市精神健康協會創會理事長</a:t>
            </a:r>
            <a:endParaRPr lang="en-US" altLang="zh-TW" sz="2400" dirty="0">
              <a:solidFill>
                <a:srgbClr val="CC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2400" dirty="0">
                <a:solidFill>
                  <a:srgbClr val="CCFFFF"/>
                </a:solidFill>
                <a:latin typeface="微軟正黑體" pitchFamily="34" charset="-120"/>
                <a:ea typeface="微軟正黑體" pitchFamily="34" charset="-120"/>
              </a:rPr>
              <a:t>三軍總醫院精神醫學部主治醫師</a:t>
            </a:r>
            <a:endParaRPr lang="en-US" altLang="zh-TW" sz="2400" dirty="0">
              <a:solidFill>
                <a:srgbClr val="CC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2400" dirty="0">
                <a:solidFill>
                  <a:srgbClr val="CCFFFF"/>
                </a:solidFill>
                <a:latin typeface="微軟正黑體" pitchFamily="34" charset="-120"/>
                <a:ea typeface="微軟正黑體" pitchFamily="34" charset="-120"/>
              </a:rPr>
              <a:t>臺大醫院兒童精神科訓練醫師</a:t>
            </a:r>
            <a:endParaRPr lang="en-US" altLang="zh-TW" sz="2400" dirty="0">
              <a:solidFill>
                <a:srgbClr val="CC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zh-TW" sz="2400" dirty="0">
                <a:solidFill>
                  <a:srgbClr val="CCFFFF"/>
                </a:solidFill>
                <a:latin typeface="微軟正黑體" pitchFamily="34" charset="-120"/>
                <a:ea typeface="微軟正黑體" pitchFamily="34" charset="-120"/>
              </a:rPr>
              <a:t>國軍新竹醫院精神科</a:t>
            </a:r>
            <a:r>
              <a:rPr lang="zh-TW" altLang="en-US" sz="2400" dirty="0">
                <a:solidFill>
                  <a:srgbClr val="CCFFFF"/>
                </a:solidFill>
                <a:latin typeface="微軟正黑體" pitchFamily="34" charset="-120"/>
                <a:ea typeface="微軟正黑體" pitchFamily="34" charset="-120"/>
              </a:rPr>
              <a:t>主任</a:t>
            </a:r>
            <a:endParaRPr lang="en-US" altLang="zh-TW" sz="2400" dirty="0">
              <a:solidFill>
                <a:srgbClr val="CC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2400" dirty="0">
                <a:solidFill>
                  <a:srgbClr val="CCFFFF"/>
                </a:solidFill>
                <a:latin typeface="微軟正黑體" pitchFamily="34" charset="-120"/>
                <a:ea typeface="微軟正黑體" pitchFamily="34" charset="-120"/>
              </a:rPr>
              <a:t>大千綜合醫院南勢分院院長</a:t>
            </a:r>
            <a:endParaRPr lang="en-US" altLang="zh-TW" sz="2400" dirty="0">
              <a:solidFill>
                <a:srgbClr val="CC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2400" dirty="0">
                <a:solidFill>
                  <a:srgbClr val="CCFFFF"/>
                </a:solidFill>
                <a:latin typeface="微軟正黑體" pitchFamily="34" charset="-120"/>
                <a:ea typeface="微軟正黑體" pitchFamily="34" charset="-120"/>
              </a:rPr>
              <a:t>國健署青少年親善醫師</a:t>
            </a:r>
            <a:endParaRPr lang="en-US" altLang="zh-TW" sz="2400" dirty="0">
              <a:solidFill>
                <a:srgbClr val="CC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sz="800" dirty="0">
              <a:solidFill>
                <a:srgbClr val="CC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2400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醫師國考、高考狀元</a:t>
            </a:r>
            <a:endParaRPr lang="en-US" altLang="zh-TW" sz="24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2400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新竹市優良醫師</a:t>
            </a:r>
            <a:endParaRPr lang="en-US" altLang="zh-TW" sz="24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2400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全國好人好事代表</a:t>
            </a:r>
            <a:endParaRPr lang="en-US" altLang="zh-TW" sz="24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2400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全國十大溫暖我心抗憂醫師</a:t>
            </a:r>
            <a:endParaRPr lang="en-US" altLang="zh-TW" sz="24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508104" y="427347"/>
            <a:ext cx="3096344" cy="707850"/>
          </a:xfrm>
          <a:prstGeom prst="rect">
            <a:avLst/>
          </a:prstGeom>
          <a:noFill/>
        </p:spPr>
        <p:txBody>
          <a:bodyPr wrap="square" lIns="91404" tIns="45702" rIns="91404" bIns="45702" rtlCol="0">
            <a:spAutoFit/>
          </a:bodyPr>
          <a:lstStyle/>
          <a:p>
            <a:r>
              <a:rPr lang="zh-TW" altLang="en-US" sz="4000" b="1" dirty="0">
                <a:solidFill>
                  <a:srgbClr val="FFFF66"/>
                </a:solidFill>
                <a:latin typeface="微軟正黑體" pitchFamily="34" charset="-120"/>
                <a:ea typeface="微軟正黑體" pitchFamily="34" charset="-120"/>
              </a:rPr>
              <a:t>同時也是</a:t>
            </a:r>
            <a:r>
              <a:rPr lang="en-US" altLang="zh-TW" sz="4000" b="1" dirty="0">
                <a:solidFill>
                  <a:srgbClr val="FFFF66"/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sz="4000" b="1" dirty="0">
              <a:solidFill>
                <a:srgbClr val="FFFF6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1" descr="圖片 1"/>
          <p:cNvPicPr>
            <a:picLocks noChangeAspect="1"/>
          </p:cNvPicPr>
          <p:nvPr/>
        </p:nvPicPr>
        <p:blipFill rotWithShape="1">
          <a:blip r:embed="rId2" cstate="print"/>
          <a:srcRect t="5523"/>
          <a:stretch/>
        </p:blipFill>
        <p:spPr bwMode="auto">
          <a:xfrm>
            <a:off x="4860032" y="1196752"/>
            <a:ext cx="3960440" cy="5292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www.ckwang.com.tw/images/sleeplessnes/n-sleeplessness-30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2092325"/>
            <a:ext cx="903605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250826" y="449264"/>
            <a:ext cx="8569325" cy="1323437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突觸  </a:t>
            </a:r>
            <a:r>
              <a:rPr lang="en-US" altLang="zh-TW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synapse</a:t>
            </a:r>
            <a:r>
              <a:rPr lang="zh-TW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與</a:t>
            </a:r>
            <a:endParaRPr lang="en-US" altLang="zh-TW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神經傳導物質 </a:t>
            </a:r>
            <a:r>
              <a:rPr lang="en-US" altLang="zh-TW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Neurotransmitters</a:t>
            </a:r>
            <a:endParaRPr lang="zh-TW" alt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188913"/>
            <a:ext cx="8229600" cy="936625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和情緒有關的三大神經傳導物質</a:t>
            </a:r>
          </a:p>
        </p:txBody>
      </p:sp>
      <p:pic>
        <p:nvPicPr>
          <p:cNvPr id="39938" name="Picture 2" descr="http://www.macalester.edu/academics/psychology/whathap/ubnrp/meth08/biochemistry/tra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247775"/>
            <a:ext cx="525780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文字方塊 3"/>
          <p:cNvSpPr txBox="1">
            <a:spLocks noChangeArrowheads="1"/>
          </p:cNvSpPr>
          <p:nvPr/>
        </p:nvSpPr>
        <p:spPr bwMode="auto">
          <a:xfrm>
            <a:off x="250825" y="1743075"/>
            <a:ext cx="18002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正腎上腺素</a:t>
            </a:r>
          </a:p>
        </p:txBody>
      </p:sp>
      <p:sp>
        <p:nvSpPr>
          <p:cNvPr id="11269" name="文字方塊 4"/>
          <p:cNvSpPr txBox="1">
            <a:spLocks noChangeArrowheads="1"/>
          </p:cNvSpPr>
          <p:nvPr/>
        </p:nvSpPr>
        <p:spPr bwMode="auto">
          <a:xfrm>
            <a:off x="468313" y="5589588"/>
            <a:ext cx="15128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多巴胺</a:t>
            </a:r>
          </a:p>
        </p:txBody>
      </p:sp>
      <p:sp>
        <p:nvSpPr>
          <p:cNvPr id="11270" name="文字方塊 5"/>
          <p:cNvSpPr txBox="1">
            <a:spLocks noChangeArrowheads="1"/>
          </p:cNvSpPr>
          <p:nvPr/>
        </p:nvSpPr>
        <p:spPr bwMode="auto">
          <a:xfrm>
            <a:off x="7380288" y="1979613"/>
            <a:ext cx="17637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血清素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2" name="Picture 4" descr="https://liansin.lianan.com.tw/material/upload/image/%E8%A4%AA%E9%BB%91%E6%BF%80%E7%B4%A0%E7%94%9F%E6%88%90%E9%80%94%E5%BE%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7840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「dopamine norepinephrine vitamine」的圖片搜尋結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47" y="1124745"/>
            <a:ext cx="8975095" cy="4536504"/>
          </a:xfrm>
          <a:prstGeom prst="rect">
            <a:avLst/>
          </a:prstGeom>
          <a:noFill/>
        </p:spPr>
      </p:pic>
      <p:sp>
        <p:nvSpPr>
          <p:cNvPr id="2" name="文字方塊 1"/>
          <p:cNvSpPr txBox="1"/>
          <p:nvPr/>
        </p:nvSpPr>
        <p:spPr>
          <a:xfrm>
            <a:off x="5652120" y="2740858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多巴胺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3419872" y="331692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正腎上腺素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971600" y="422108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腎上腺素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947792" y="6361113"/>
            <a:ext cx="19446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solidFill>
                  <a:srgbClr val="0099CC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圖片引用自網路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707904" y="177281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酪胺酸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67544" y="180475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苯丙胺</a:t>
            </a:r>
          </a:p>
        </p:txBody>
      </p:sp>
    </p:spTree>
    <p:extLst>
      <p:ext uri="{BB962C8B-B14F-4D97-AF65-F5344CB8AC3E}">
        <p14:creationId xmlns:p14="http://schemas.microsoft.com/office/powerpoint/2010/main" val="2904767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67544" y="116632"/>
            <a:ext cx="8280920" cy="896144"/>
          </a:xfrm>
        </p:spPr>
        <p:txBody>
          <a:bodyPr/>
          <a:lstStyle/>
          <a:p>
            <a:pPr eaLnBrk="1" hangingPunct="1"/>
            <a:r>
              <a:rPr lang="zh-TW" altLang="en-US" sz="4800" dirty="0">
                <a:solidFill>
                  <a:schemeClr val="tx1"/>
                </a:solidFill>
              </a:rPr>
              <a:t>神經可塑性</a:t>
            </a:r>
            <a:r>
              <a:rPr lang="en-US" altLang="zh-TW" sz="4800" dirty="0">
                <a:solidFill>
                  <a:schemeClr val="tx1"/>
                </a:solidFill>
              </a:rPr>
              <a:t>(</a:t>
            </a:r>
            <a:r>
              <a:rPr lang="en-US" altLang="zh-TW" sz="4800" dirty="0" err="1">
                <a:solidFill>
                  <a:schemeClr val="tx1"/>
                </a:solidFill>
              </a:rPr>
              <a:t>neuroplasticity</a:t>
            </a:r>
            <a:r>
              <a:rPr lang="en-US" altLang="zh-TW" sz="4800" dirty="0">
                <a:solidFill>
                  <a:schemeClr val="tx1"/>
                </a:solidFill>
              </a:rPr>
              <a:t>)</a:t>
            </a:r>
            <a:endParaRPr lang="zh-TW" altLang="en-US" sz="4800" dirty="0">
              <a:solidFill>
                <a:schemeClr val="tx1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980728"/>
            <a:ext cx="8568952" cy="5760640"/>
          </a:xfrm>
        </p:spPr>
        <p:txBody>
          <a:bodyPr/>
          <a:lstStyle/>
          <a:p>
            <a:pPr eaLnBrk="1" hangingPunct="1">
              <a:buNone/>
            </a:pPr>
            <a:r>
              <a:rPr lang="zh-TW" altLang="en-US" dirty="0"/>
              <a:t>又稱</a:t>
            </a:r>
            <a:r>
              <a:rPr lang="zh-TW" altLang="en-US" dirty="0">
                <a:solidFill>
                  <a:srgbClr val="FFFF00"/>
                </a:solidFill>
              </a:rPr>
              <a:t>腦可塑性</a:t>
            </a:r>
            <a:r>
              <a:rPr lang="en-US" altLang="zh-TW" dirty="0"/>
              <a:t>(brain plasticity)</a:t>
            </a:r>
          </a:p>
          <a:p>
            <a:pPr eaLnBrk="1" hangingPunct="1">
              <a:buNone/>
            </a:pPr>
            <a:r>
              <a:rPr lang="zh-TW" altLang="en-US" dirty="0"/>
              <a:t>定義：</a:t>
            </a:r>
            <a:r>
              <a:rPr lang="zh-TW" altLang="en-US" dirty="0">
                <a:solidFill>
                  <a:srgbClr val="FFFF00"/>
                </a:solidFill>
              </a:rPr>
              <a:t>終其一生</a:t>
            </a:r>
            <a:r>
              <a:rPr lang="zh-TW" altLang="en-US" dirty="0"/>
              <a:t>，腦神經皆會持續發生改變</a:t>
            </a:r>
            <a:endParaRPr lang="en-US" altLang="zh-TW" dirty="0"/>
          </a:p>
          <a:p>
            <a:pPr eaLnBrk="1" hangingPunct="1">
              <a:buNone/>
            </a:pPr>
            <a:r>
              <a:rPr lang="zh-TW" altLang="en-US" dirty="0"/>
              <a:t>改變可發生在</a:t>
            </a:r>
            <a:r>
              <a:rPr lang="zh-TW" altLang="en-US" dirty="0">
                <a:solidFill>
                  <a:srgbClr val="FFFF00"/>
                </a:solidFill>
              </a:rPr>
              <a:t>微觀</a:t>
            </a:r>
            <a:r>
              <a:rPr lang="en-US" altLang="zh-TW" dirty="0"/>
              <a:t>(</a:t>
            </a:r>
            <a:r>
              <a:rPr lang="zh-TW" altLang="en-US" dirty="0"/>
              <a:t>分子層次</a:t>
            </a:r>
            <a:r>
              <a:rPr lang="en-US" altLang="zh-TW" dirty="0"/>
              <a:t>)</a:t>
            </a:r>
            <a:r>
              <a:rPr lang="zh-TW" altLang="en-US" dirty="0"/>
              <a:t>至</a:t>
            </a:r>
            <a:r>
              <a:rPr lang="zh-TW" altLang="en-US" dirty="0">
                <a:solidFill>
                  <a:srgbClr val="FFFF00"/>
                </a:solidFill>
              </a:rPr>
              <a:t>巨觀</a:t>
            </a:r>
            <a:r>
              <a:rPr lang="en-US" altLang="zh-TW" dirty="0"/>
              <a:t>(</a:t>
            </a:r>
            <a:r>
              <a:rPr lang="zh-TW" altLang="en-US" dirty="0"/>
              <a:t>外觀體積</a:t>
            </a:r>
            <a:r>
              <a:rPr lang="en-US" altLang="zh-TW" dirty="0"/>
              <a:t>)</a:t>
            </a:r>
            <a:r>
              <a:rPr lang="zh-TW" altLang="en-US" dirty="0"/>
              <a:t>層次</a:t>
            </a:r>
            <a:endParaRPr lang="en-US" altLang="zh-TW" dirty="0"/>
          </a:p>
          <a:p>
            <a:pPr eaLnBrk="1" hangingPunct="1">
              <a:buNone/>
            </a:pPr>
            <a:r>
              <a:rPr lang="zh-TW" altLang="en-US" dirty="0"/>
              <a:t>透過三種方式：</a:t>
            </a:r>
            <a:endParaRPr lang="en-US" altLang="zh-TW" dirty="0"/>
          </a:p>
          <a:p>
            <a:pPr eaLnBrk="1" hangingPunct="1">
              <a:buNone/>
            </a:pPr>
            <a:r>
              <a:rPr lang="en-US" altLang="zh-TW" dirty="0"/>
              <a:t>	</a:t>
            </a:r>
            <a:r>
              <a:rPr lang="zh-TW" altLang="en-US" dirty="0">
                <a:solidFill>
                  <a:srgbClr val="FFFF00"/>
                </a:solidFill>
              </a:rPr>
              <a:t>化學物質</a:t>
            </a:r>
            <a:r>
              <a:rPr lang="zh-TW" altLang="en-US" dirty="0"/>
              <a:t>之改變：短期記憶</a:t>
            </a:r>
            <a:endParaRPr lang="en-US" altLang="zh-TW" dirty="0"/>
          </a:p>
          <a:p>
            <a:pPr eaLnBrk="1" hangingPunct="1">
              <a:buNone/>
            </a:pPr>
            <a:r>
              <a:rPr lang="en-US" altLang="zh-TW" dirty="0"/>
              <a:t>	</a:t>
            </a:r>
            <a:r>
              <a:rPr lang="zh-TW" altLang="en-US" dirty="0">
                <a:solidFill>
                  <a:srgbClr val="FFFF00"/>
                </a:solidFill>
              </a:rPr>
              <a:t>結構</a:t>
            </a:r>
            <a:r>
              <a:rPr lang="zh-TW" altLang="en-US" dirty="0"/>
              <a:t>之改變：長期記憶</a:t>
            </a:r>
            <a:endParaRPr lang="en-US" altLang="zh-TW" dirty="0"/>
          </a:p>
          <a:p>
            <a:pPr eaLnBrk="1" hangingPunct="1">
              <a:buNone/>
            </a:pPr>
            <a:r>
              <a:rPr lang="en-US" altLang="zh-TW" dirty="0"/>
              <a:t>	</a:t>
            </a:r>
            <a:r>
              <a:rPr lang="zh-TW" altLang="en-US" dirty="0">
                <a:solidFill>
                  <a:srgbClr val="FFFF00"/>
                </a:solidFill>
              </a:rPr>
              <a:t>功能</a:t>
            </a:r>
            <a:r>
              <a:rPr lang="zh-TW" altLang="en-US" dirty="0"/>
              <a:t>之改變：整合成新功能以達成任務</a:t>
            </a:r>
            <a:endParaRPr lang="en-US" altLang="zh-TW" dirty="0"/>
          </a:p>
          <a:p>
            <a:pPr eaLnBrk="1" hangingPunct="1">
              <a:buNone/>
            </a:pPr>
            <a:r>
              <a:rPr lang="zh-TW" altLang="en-US" dirty="0"/>
              <a:t>做些什麼、不做些什麼、</a:t>
            </a:r>
            <a:r>
              <a:rPr lang="zh-TW" altLang="en-US" dirty="0">
                <a:solidFill>
                  <a:srgbClr val="FFFF00"/>
                </a:solidFill>
              </a:rPr>
              <a:t>不分好壞</a:t>
            </a:r>
            <a:r>
              <a:rPr lang="zh-TW" altLang="en-US" dirty="0"/>
              <a:t>，都會造成</a:t>
            </a:r>
            <a:r>
              <a:rPr lang="en-US" altLang="zh-TW" dirty="0" err="1"/>
              <a:t>neuroplasticity</a:t>
            </a:r>
            <a:endParaRPr lang="zh-TW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95536" y="228600"/>
            <a:ext cx="8424936" cy="680120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chemeClr val="tx1"/>
                </a:solidFill>
              </a:rPr>
              <a:t>改善神經可塑性</a:t>
            </a: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en-US" altLang="zh-TW" dirty="0" err="1">
                <a:solidFill>
                  <a:schemeClr val="tx1"/>
                </a:solidFill>
              </a:rPr>
              <a:t>neuroplasticity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980728"/>
            <a:ext cx="8568952" cy="576064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TW" altLang="en-US" dirty="0"/>
              <a:t>經由：做些什麼、</a:t>
            </a:r>
            <a:r>
              <a:rPr lang="zh-TW" altLang="en-US" dirty="0">
                <a:solidFill>
                  <a:srgbClr val="FFFF00"/>
                </a:solidFill>
              </a:rPr>
              <a:t>重複</a:t>
            </a:r>
            <a:r>
              <a:rPr lang="zh-TW" altLang="en-US" dirty="0"/>
              <a:t>去做 </a:t>
            </a:r>
            <a:endParaRPr lang="en-US" altLang="zh-TW" dirty="0"/>
          </a:p>
          <a:p>
            <a:pPr marL="0" indent="0" eaLnBrk="1" hangingPunct="1">
              <a:lnSpc>
                <a:spcPts val="3000"/>
              </a:lnSpc>
              <a:buNone/>
            </a:pPr>
            <a:r>
              <a:rPr lang="zh-TW" altLang="en-US" dirty="0"/>
              <a:t>             </a:t>
            </a:r>
            <a:r>
              <a:rPr lang="en-US" altLang="zh-TW" dirty="0"/>
              <a:t>---</a:t>
            </a:r>
            <a:r>
              <a:rPr lang="zh-TW" altLang="en-US" dirty="0"/>
              <a:t> 沒有捷徑、沒有良藥</a:t>
            </a:r>
            <a:endParaRPr lang="en-US" altLang="zh-TW" dirty="0"/>
          </a:p>
          <a:p>
            <a:pPr marL="0" indent="0" eaLnBrk="1" hangingPunct="1">
              <a:buNone/>
            </a:pPr>
            <a:r>
              <a:rPr lang="zh-TW" altLang="en-US" dirty="0"/>
              <a:t>隨著我們</a:t>
            </a:r>
            <a:r>
              <a:rPr lang="zh-TW" altLang="en-US" dirty="0">
                <a:solidFill>
                  <a:srgbClr val="FFFF00"/>
                </a:solidFill>
              </a:rPr>
              <a:t>如何使用</a:t>
            </a:r>
            <a:r>
              <a:rPr lang="zh-TW" altLang="en-US" dirty="0"/>
              <a:t>，大腦</a:t>
            </a:r>
            <a:r>
              <a:rPr lang="zh-TW" altLang="en-US" dirty="0">
                <a:solidFill>
                  <a:srgbClr val="FFFF00"/>
                </a:solidFill>
              </a:rPr>
              <a:t>終其一生</a:t>
            </a:r>
            <a:r>
              <a:rPr lang="zh-TW" altLang="en-US" dirty="0"/>
              <a:t>逐漸且持續在變化</a:t>
            </a:r>
            <a:endParaRPr lang="en-US" altLang="zh-TW" dirty="0"/>
          </a:p>
          <a:p>
            <a:pPr eaLnBrk="1" hangingPunct="1">
              <a:buNone/>
            </a:pPr>
            <a:r>
              <a:rPr lang="zh-TW" altLang="en-US" dirty="0"/>
              <a:t>增進神經可塑性之方法：</a:t>
            </a:r>
            <a:endParaRPr lang="en-US" altLang="zh-TW" dirty="0"/>
          </a:p>
          <a:p>
            <a:pPr eaLnBrk="1" hangingPunct="1">
              <a:buNone/>
            </a:pPr>
            <a:r>
              <a:rPr lang="en-US" altLang="zh-TW" dirty="0"/>
              <a:t>	</a:t>
            </a:r>
            <a:r>
              <a:rPr lang="zh-TW" altLang="en-US" dirty="0">
                <a:solidFill>
                  <a:srgbClr val="FFFF00"/>
                </a:solidFill>
              </a:rPr>
              <a:t>一夜好眠</a:t>
            </a:r>
            <a:endParaRPr lang="en-US" altLang="zh-TW" dirty="0">
              <a:solidFill>
                <a:srgbClr val="FFFF00"/>
              </a:solidFill>
            </a:endParaRPr>
          </a:p>
          <a:p>
            <a:pPr eaLnBrk="1" hangingPunct="1">
              <a:buNone/>
            </a:pPr>
            <a:r>
              <a:rPr lang="en-US" altLang="zh-TW" dirty="0">
                <a:solidFill>
                  <a:srgbClr val="FFFF00"/>
                </a:solidFill>
              </a:rPr>
              <a:t>	</a:t>
            </a:r>
            <a:r>
              <a:rPr lang="zh-TW" altLang="en-US" dirty="0">
                <a:solidFill>
                  <a:srgbClr val="FFFF00"/>
                </a:solidFill>
              </a:rPr>
              <a:t>運動</a:t>
            </a:r>
            <a:endParaRPr lang="en-US" altLang="zh-TW" dirty="0">
              <a:solidFill>
                <a:srgbClr val="FFFF00"/>
              </a:solidFill>
            </a:endParaRPr>
          </a:p>
          <a:p>
            <a:pPr eaLnBrk="1" hangingPunct="1">
              <a:buNone/>
            </a:pPr>
            <a:r>
              <a:rPr lang="en-US" altLang="zh-TW" dirty="0">
                <a:solidFill>
                  <a:srgbClr val="FFFF00"/>
                </a:solidFill>
              </a:rPr>
              <a:t>	</a:t>
            </a:r>
            <a:r>
              <a:rPr lang="zh-TW" altLang="en-US" dirty="0">
                <a:solidFill>
                  <a:srgbClr val="FFFF00"/>
                </a:solidFill>
              </a:rPr>
              <a:t>多元化環境</a:t>
            </a:r>
            <a:endParaRPr lang="en-US" altLang="zh-TW" dirty="0">
              <a:solidFill>
                <a:srgbClr val="FFFF00"/>
              </a:solidFill>
            </a:endParaRPr>
          </a:p>
          <a:p>
            <a:pPr eaLnBrk="1" hangingPunct="1">
              <a:buNone/>
            </a:pPr>
            <a:r>
              <a:rPr lang="en-US" altLang="zh-TW" dirty="0">
                <a:solidFill>
                  <a:srgbClr val="FFFF00"/>
                </a:solidFill>
              </a:rPr>
              <a:t>	</a:t>
            </a:r>
            <a:r>
              <a:rPr lang="zh-TW" altLang="en-US" dirty="0">
                <a:solidFill>
                  <a:srgbClr val="FFFF00"/>
                </a:solidFill>
              </a:rPr>
              <a:t>社交</a:t>
            </a:r>
            <a:endParaRPr lang="en-US" altLang="zh-TW" dirty="0">
              <a:solidFill>
                <a:srgbClr val="FFFF00"/>
              </a:solidFill>
            </a:endParaRPr>
          </a:p>
          <a:p>
            <a:pPr eaLnBrk="1" hangingPunct="1">
              <a:buNone/>
            </a:pPr>
            <a:r>
              <a:rPr lang="zh-TW" altLang="en-US" dirty="0"/>
              <a:t>結論：</a:t>
            </a:r>
            <a:r>
              <a:rPr lang="zh-TW" altLang="en-US" dirty="0">
                <a:solidFill>
                  <a:srgbClr val="FFFF00"/>
                </a:solidFill>
              </a:rPr>
              <a:t>每個人都可以打造自己想要的大腦！</a:t>
            </a:r>
          </a:p>
          <a:p>
            <a:pPr eaLnBrk="1" hangingPunct="1">
              <a:buNone/>
            </a:pPr>
            <a:endParaRPr lang="zh-TW" altLang="en-US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「hippocampus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864" y="44624"/>
            <a:ext cx="4641184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7220" name="Picture 4" descr="「hippocampus」的圖片搜尋結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0246" y="4293097"/>
            <a:ext cx="4003754" cy="2564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字方塊 3"/>
          <p:cNvSpPr txBox="1"/>
          <p:nvPr/>
        </p:nvSpPr>
        <p:spPr>
          <a:xfrm>
            <a:off x="5436096" y="764705"/>
            <a:ext cx="3600400" cy="320087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zh-TW" altLang="en-US" sz="36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掌管記憶、學習、情緒與情感的大腦部位：</a:t>
            </a:r>
            <a:endParaRPr lang="en-US" altLang="zh-TW" sz="36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14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海馬迴</a:t>
            </a:r>
            <a:endParaRPr lang="en-US" altLang="zh-TW" sz="40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4000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hippocampus</a:t>
            </a:r>
            <a:endParaRPr lang="zh-TW" altLang="en-US" sz="4000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Picture 2" descr="「neurogenesis」的圖片搜尋結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120" y="4365104"/>
            <a:ext cx="4679928" cy="241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85800" y="116632"/>
            <a:ext cx="7772400" cy="1080120"/>
          </a:xfrm>
        </p:spPr>
        <p:txBody>
          <a:bodyPr/>
          <a:lstStyle/>
          <a:p>
            <a:pPr eaLnBrk="1" hangingPunct="1"/>
            <a:r>
              <a:rPr lang="zh-TW" altLang="en-US" sz="5400" dirty="0">
                <a:solidFill>
                  <a:schemeClr val="tx1"/>
                </a:solidFill>
              </a:rPr>
              <a:t>神經再生</a:t>
            </a:r>
            <a:r>
              <a:rPr lang="en-US" altLang="zh-TW" sz="5400" dirty="0">
                <a:solidFill>
                  <a:schemeClr val="tx1"/>
                </a:solidFill>
              </a:rPr>
              <a:t>(</a:t>
            </a:r>
            <a:r>
              <a:rPr lang="en-US" altLang="zh-TW" sz="5400" dirty="0" err="1">
                <a:solidFill>
                  <a:schemeClr val="tx1"/>
                </a:solidFill>
              </a:rPr>
              <a:t>neurogenesis</a:t>
            </a:r>
            <a:r>
              <a:rPr lang="en-US" altLang="zh-TW" sz="5400" dirty="0">
                <a:solidFill>
                  <a:schemeClr val="tx1"/>
                </a:solidFill>
              </a:rPr>
              <a:t>)</a:t>
            </a:r>
            <a:endParaRPr lang="zh-TW" altLang="en-US" sz="5400" dirty="0">
              <a:solidFill>
                <a:schemeClr val="tx1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5" y="1196752"/>
            <a:ext cx="7990656" cy="5472608"/>
          </a:xfrm>
        </p:spPr>
        <p:txBody>
          <a:bodyPr/>
          <a:lstStyle/>
          <a:p>
            <a:pPr eaLnBrk="1" hangingPunct="1"/>
            <a:r>
              <a:rPr lang="zh-TW" altLang="en-US" dirty="0"/>
              <a:t>主要發生在大腦</a:t>
            </a:r>
            <a:r>
              <a:rPr lang="zh-TW" altLang="en-US" dirty="0">
                <a:solidFill>
                  <a:srgbClr val="FFFF00"/>
                </a:solidFill>
              </a:rPr>
              <a:t>海馬迴</a:t>
            </a:r>
            <a:endParaRPr lang="en-US" altLang="zh-TW" dirty="0">
              <a:solidFill>
                <a:srgbClr val="FFFF00"/>
              </a:solidFill>
            </a:endParaRPr>
          </a:p>
          <a:p>
            <a:pPr eaLnBrk="1" hangingPunct="1"/>
            <a:r>
              <a:rPr lang="zh-TW" altLang="en-US" dirty="0"/>
              <a:t>影響</a:t>
            </a:r>
            <a:r>
              <a:rPr lang="zh-TW" altLang="en-US" dirty="0">
                <a:solidFill>
                  <a:srgbClr val="FFFF00"/>
                </a:solidFill>
              </a:rPr>
              <a:t>記憶、學習、情緒與情感</a:t>
            </a:r>
            <a:endParaRPr lang="en-US" altLang="zh-TW" dirty="0">
              <a:solidFill>
                <a:srgbClr val="FFFF00"/>
              </a:solidFill>
            </a:endParaRPr>
          </a:p>
          <a:p>
            <a:pPr eaLnBrk="1" hangingPunct="1"/>
            <a:r>
              <a:rPr lang="zh-TW" altLang="en-US" dirty="0"/>
              <a:t>隨著年齡而漸減，但</a:t>
            </a:r>
            <a:r>
              <a:rPr lang="zh-TW" altLang="en-US" dirty="0">
                <a:solidFill>
                  <a:srgbClr val="FFFF00"/>
                </a:solidFill>
              </a:rPr>
              <a:t>不會停止</a:t>
            </a:r>
            <a:endParaRPr lang="en-US" altLang="zh-TW" dirty="0">
              <a:solidFill>
                <a:srgbClr val="FFFF00"/>
              </a:solidFill>
            </a:endParaRPr>
          </a:p>
          <a:p>
            <a:pPr eaLnBrk="1" hangingPunct="1"/>
            <a:r>
              <a:rPr lang="zh-TW" altLang="en-US" dirty="0"/>
              <a:t>增進神經再生</a:t>
            </a:r>
            <a:endParaRPr lang="en-US" altLang="zh-TW" dirty="0"/>
          </a:p>
          <a:p>
            <a:pPr lvl="1" eaLnBrk="1" hangingPunct="1"/>
            <a:r>
              <a:rPr lang="zh-TW" altLang="en-US" dirty="0">
                <a:solidFill>
                  <a:srgbClr val="FFFF00"/>
                </a:solidFill>
              </a:rPr>
              <a:t> </a:t>
            </a:r>
            <a:endParaRPr lang="en-US" altLang="zh-TW" dirty="0">
              <a:solidFill>
                <a:srgbClr val="FFFF00"/>
              </a:solidFill>
            </a:endParaRPr>
          </a:p>
          <a:p>
            <a:pPr lvl="1" eaLnBrk="1" hangingPunct="1"/>
            <a:r>
              <a:rPr lang="zh-TW" altLang="en-US" dirty="0">
                <a:solidFill>
                  <a:srgbClr val="FFFF00"/>
                </a:solidFill>
              </a:rPr>
              <a:t>運動</a:t>
            </a:r>
            <a:endParaRPr lang="en-US" altLang="zh-TW" dirty="0">
              <a:solidFill>
                <a:srgbClr val="FFFF00"/>
              </a:solidFill>
            </a:endParaRPr>
          </a:p>
          <a:p>
            <a:pPr lvl="1" eaLnBrk="1" hangingPunct="1"/>
            <a:r>
              <a:rPr lang="zh-TW" altLang="en-US" dirty="0">
                <a:solidFill>
                  <a:srgbClr val="FFFF00"/>
                </a:solidFill>
              </a:rPr>
              <a:t>學習</a:t>
            </a:r>
            <a:endParaRPr lang="en-US" altLang="zh-TW" dirty="0">
              <a:solidFill>
                <a:srgbClr val="FFFF00"/>
              </a:solidFill>
            </a:endParaRPr>
          </a:p>
          <a:p>
            <a:pPr lvl="1" eaLnBrk="1" hangingPunct="1"/>
            <a:r>
              <a:rPr lang="zh-TW" altLang="en-US" dirty="0">
                <a:solidFill>
                  <a:srgbClr val="FFFF00"/>
                </a:solidFill>
              </a:rPr>
              <a:t>睡眠</a:t>
            </a:r>
            <a:endParaRPr lang="en-US" altLang="zh-TW" dirty="0">
              <a:solidFill>
                <a:srgbClr val="FFFF00"/>
              </a:solidFill>
            </a:endParaRPr>
          </a:p>
          <a:p>
            <a:pPr lvl="1" eaLnBrk="1" hangingPunct="1"/>
            <a:r>
              <a:rPr lang="zh-TW" altLang="en-US" dirty="0">
                <a:solidFill>
                  <a:srgbClr val="FFFF00"/>
                </a:solidFill>
              </a:rPr>
              <a:t>情愛</a:t>
            </a:r>
            <a:endParaRPr lang="en-US" altLang="zh-TW" dirty="0">
              <a:solidFill>
                <a:srgbClr val="FFFF00"/>
              </a:solidFill>
            </a:endParaRPr>
          </a:p>
          <a:p>
            <a:pPr lvl="1" eaLnBrk="1" hangingPunct="1"/>
            <a:r>
              <a:rPr lang="zh-TW" altLang="en-US" dirty="0">
                <a:solidFill>
                  <a:srgbClr val="FFFF00"/>
                </a:solidFill>
              </a:rPr>
              <a:t>飲食習慣</a:t>
            </a:r>
            <a:endParaRPr lang="en-US" altLang="zh-TW" dirty="0">
              <a:solidFill>
                <a:srgbClr val="FFFF00"/>
              </a:solidFill>
            </a:endParaRPr>
          </a:p>
          <a:p>
            <a:pPr lvl="1" eaLnBrk="1" hangingPunct="1"/>
            <a:endParaRPr lang="en-US" altLang="zh-TW" dirty="0"/>
          </a:p>
          <a:p>
            <a:pPr eaLnBrk="1" hangingPunct="1"/>
            <a:endParaRPr lang="zh-TW" altLang="en-US" sz="3600" dirty="0"/>
          </a:p>
        </p:txBody>
      </p:sp>
      <p:pic>
        <p:nvPicPr>
          <p:cNvPr id="8196" name="Picture 4" descr="「neurogenesis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009437"/>
            <a:ext cx="3024336" cy="3689691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1259632" y="3501008"/>
            <a:ext cx="2592288" cy="86177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2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抗憂鬱藥物</a:t>
            </a:r>
            <a:endParaRPr kumimoji="0" lang="en-US" altLang="zh-TW" sz="32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dirty="0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699792" y="4437112"/>
            <a:ext cx="2808312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TW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28</a:t>
            </a:r>
            <a:r>
              <a:rPr lang="zh-TW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天法則！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23528" y="228600"/>
            <a:ext cx="8568952" cy="1040160"/>
          </a:xfrm>
        </p:spPr>
        <p:txBody>
          <a:bodyPr/>
          <a:lstStyle/>
          <a:p>
            <a:pPr eaLnBrk="1" hangingPunct="1"/>
            <a:r>
              <a:rPr lang="zh-TW" altLang="en-US" sz="4000" dirty="0">
                <a:solidFill>
                  <a:schemeClr val="tx1"/>
                </a:solidFill>
              </a:rPr>
              <a:t>影響神經再生</a:t>
            </a:r>
            <a:r>
              <a:rPr lang="en-US" altLang="zh-TW" sz="4000" dirty="0">
                <a:solidFill>
                  <a:schemeClr val="tx1"/>
                </a:solidFill>
              </a:rPr>
              <a:t>(</a:t>
            </a:r>
            <a:r>
              <a:rPr lang="en-US" altLang="zh-TW" sz="4000" dirty="0" err="1">
                <a:solidFill>
                  <a:schemeClr val="tx1"/>
                </a:solidFill>
              </a:rPr>
              <a:t>neurogenesis</a:t>
            </a:r>
            <a:r>
              <a:rPr lang="en-US" altLang="zh-TW" sz="4000" dirty="0">
                <a:solidFill>
                  <a:schemeClr val="tx1"/>
                </a:solidFill>
              </a:rPr>
              <a:t>)</a:t>
            </a:r>
            <a:r>
              <a:rPr lang="zh-TW" altLang="en-US" sz="4000" dirty="0">
                <a:solidFill>
                  <a:schemeClr val="tx1"/>
                </a:solidFill>
              </a:rPr>
              <a:t>的飲食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755576" y="1268759"/>
          <a:ext cx="7776864" cy="5256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3890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降低</a:t>
                      </a:r>
                      <a:r>
                        <a:rPr lang="en-US" altLang="zh-TW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neurogenesis</a:t>
                      </a:r>
                      <a:endParaRPr lang="zh-TW" alt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增進</a:t>
                      </a:r>
                      <a:r>
                        <a:rPr lang="en-US" altLang="zh-TW" sz="2800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neurogenesis</a:t>
                      </a:r>
                      <a:endParaRPr lang="zh-TW" altLang="en-US" sz="2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109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/>
                        <a:t>高糖飲食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FF"/>
                          </a:solidFill>
                        </a:rPr>
                        <a:t>熱量限制 </a:t>
                      </a:r>
                      <a:r>
                        <a:rPr lang="en-US" altLang="zh-TW" sz="2000" b="1" dirty="0">
                          <a:solidFill>
                            <a:srgbClr val="0000FF"/>
                          </a:solidFill>
                        </a:rPr>
                        <a:t>(20-30%)</a:t>
                      </a:r>
                      <a:endParaRPr lang="zh-TW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1098">
                <a:tc>
                  <a:txBody>
                    <a:bodyPr/>
                    <a:lstStyle/>
                    <a:p>
                      <a:pPr algn="ctr"/>
                      <a:endParaRPr lang="zh-TW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FF"/>
                          </a:solidFill>
                        </a:rPr>
                        <a:t>間歇性斷食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1098">
                <a:tc>
                  <a:txBody>
                    <a:bodyPr/>
                    <a:lstStyle/>
                    <a:p>
                      <a:pPr algn="ctr"/>
                      <a:endParaRPr lang="zh-TW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rgbClr val="0000FF"/>
                          </a:solidFill>
                        </a:rPr>
                        <a:t>類黃酮</a:t>
                      </a:r>
                      <a:r>
                        <a:rPr lang="en-US" altLang="zh-TW" sz="2000" b="1" dirty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zh-TW" altLang="en-US" sz="2000" b="1" dirty="0">
                          <a:solidFill>
                            <a:srgbClr val="0000FF"/>
                          </a:solidFill>
                        </a:rPr>
                        <a:t>藍莓、黑巧克力</a:t>
                      </a:r>
                      <a:r>
                        <a:rPr lang="en-US" altLang="zh-TW" sz="2000" b="1" dirty="0">
                          <a:solidFill>
                            <a:srgbClr val="0000FF"/>
                          </a:solidFill>
                        </a:rPr>
                        <a:t>)</a:t>
                      </a:r>
                      <a:r>
                        <a:rPr lang="zh-TW" altLang="en-US" sz="2000" b="1" dirty="0">
                          <a:solidFill>
                            <a:srgbClr val="0000FF"/>
                          </a:solidFill>
                        </a:rPr>
                        <a:t> 、薑黃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109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/>
                        <a:t>高飽和脂肪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zh-TW" sz="2000" b="1" dirty="0">
                          <a:solidFill>
                            <a:srgbClr val="0000FF"/>
                          </a:solidFill>
                          <a:latin typeface="新細明體"/>
                          <a:ea typeface="新細明體"/>
                        </a:rPr>
                        <a:t>ω</a:t>
                      </a:r>
                      <a:r>
                        <a:rPr lang="en-US" altLang="zh-TW" sz="2000" b="1" dirty="0">
                          <a:solidFill>
                            <a:srgbClr val="0000FF"/>
                          </a:solidFill>
                          <a:latin typeface="新細明體"/>
                          <a:ea typeface="新細明體"/>
                        </a:rPr>
                        <a:t>-3</a:t>
                      </a:r>
                      <a:r>
                        <a:rPr lang="zh-TW" altLang="en-US" sz="2000" b="1" dirty="0">
                          <a:solidFill>
                            <a:srgbClr val="0000FF"/>
                          </a:solidFill>
                          <a:latin typeface="新細明體"/>
                          <a:ea typeface="新細明體"/>
                        </a:rPr>
                        <a:t> 脂肪酸 </a:t>
                      </a:r>
                      <a:r>
                        <a:rPr lang="en-US" altLang="zh-TW" sz="2000" b="1" dirty="0">
                          <a:solidFill>
                            <a:srgbClr val="0000FF"/>
                          </a:solidFill>
                          <a:latin typeface="新細明體"/>
                          <a:ea typeface="新細明體"/>
                        </a:rPr>
                        <a:t>(</a:t>
                      </a:r>
                      <a:r>
                        <a:rPr lang="zh-TW" altLang="en-US" sz="2000" b="1" dirty="0">
                          <a:solidFill>
                            <a:srgbClr val="0000FF"/>
                          </a:solidFill>
                          <a:latin typeface="新細明體"/>
                          <a:ea typeface="新細明體"/>
                        </a:rPr>
                        <a:t>魚油</a:t>
                      </a:r>
                      <a:r>
                        <a:rPr lang="en-US" altLang="zh-TW" sz="2000" b="1" dirty="0">
                          <a:solidFill>
                            <a:srgbClr val="0000FF"/>
                          </a:solidFill>
                          <a:latin typeface="新細明體"/>
                          <a:ea typeface="新細明體"/>
                        </a:rPr>
                        <a:t>)</a:t>
                      </a:r>
                      <a:endParaRPr lang="zh-TW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109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/>
                        <a:t>酒精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FF"/>
                          </a:solidFill>
                        </a:rPr>
                        <a:t>白梨蘆醇 </a:t>
                      </a:r>
                      <a:r>
                        <a:rPr lang="en-US" altLang="zh-TW" sz="2000" b="1" dirty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zh-TW" altLang="en-US" sz="2000" b="1" dirty="0">
                          <a:solidFill>
                            <a:srgbClr val="0000FF"/>
                          </a:solidFill>
                        </a:rPr>
                        <a:t>紅酒</a:t>
                      </a:r>
                      <a:r>
                        <a:rPr lang="en-US" altLang="zh-TW" sz="2000" b="1" dirty="0">
                          <a:solidFill>
                            <a:srgbClr val="0000FF"/>
                          </a:solidFill>
                        </a:rPr>
                        <a:t>)</a:t>
                      </a:r>
                      <a:r>
                        <a:rPr lang="zh-TW" altLang="en-US" sz="2000" b="1" dirty="0">
                          <a:solidFill>
                            <a:srgbClr val="0000FF"/>
                          </a:solidFill>
                        </a:rPr>
                        <a:t>、咖啡因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3109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/>
                        <a:t>缺乏維他命</a:t>
                      </a:r>
                      <a:r>
                        <a:rPr lang="en-US" altLang="zh-TW" sz="2000" b="1" dirty="0"/>
                        <a:t>A</a:t>
                      </a:r>
                      <a:r>
                        <a:rPr lang="zh-TW" altLang="en-US" sz="2000" b="1" dirty="0"/>
                        <a:t>、</a:t>
                      </a:r>
                      <a:r>
                        <a:rPr lang="en-US" altLang="zh-TW" sz="2000" b="1" dirty="0"/>
                        <a:t>B</a:t>
                      </a:r>
                      <a:r>
                        <a:rPr lang="zh-TW" altLang="en-US" sz="2000" b="1" dirty="0"/>
                        <a:t>、</a:t>
                      </a:r>
                      <a:r>
                        <a:rPr lang="en-US" altLang="zh-TW" sz="2000" b="1" dirty="0"/>
                        <a:t>E</a:t>
                      </a:r>
                      <a:endParaRPr lang="zh-TW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FF"/>
                          </a:solidFill>
                        </a:rPr>
                        <a:t>葉酸、鋅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3109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/>
                        <a:t>軟質飲食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FF"/>
                          </a:solidFill>
                        </a:rPr>
                        <a:t>粗糙、有口感之飲食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247234" y="233353"/>
            <a:ext cx="6853158" cy="1323439"/>
          </a:xfrm>
          <a:prstGeom prst="rect">
            <a:avLst/>
          </a:prstGeom>
          <a:solidFill>
            <a:srgbClr val="008000"/>
          </a:solidFill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結論：</a:t>
            </a:r>
            <a:endParaRPr lang="en-US" altLang="zh-TW" sz="4000" b="1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肚子餓的感覺，就是好感覺！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6" name="Picture 4" descr="「老鼠 熱量限制」的圖片搜尋結果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23528" y="188640"/>
            <a:ext cx="6646890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2994" name="Picture 2" descr="「猴子 熱量」的圖片搜尋結果&quot;"/>
          <p:cNvPicPr>
            <a:picLocks noChangeAspect="1" noChangeArrowheads="1"/>
          </p:cNvPicPr>
          <p:nvPr/>
        </p:nvPicPr>
        <p:blipFill>
          <a:blip r:embed="rId3" cstate="print"/>
          <a:srcRect r="4687" b="41805"/>
          <a:stretch>
            <a:fillRect/>
          </a:stretch>
        </p:blipFill>
        <p:spPr bwMode="auto">
          <a:xfrm>
            <a:off x="3491880" y="2126954"/>
            <a:ext cx="5328592" cy="454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字方塊 4"/>
          <p:cNvSpPr txBox="1"/>
          <p:nvPr/>
        </p:nvSpPr>
        <p:spPr>
          <a:xfrm>
            <a:off x="179512" y="4005064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同樣是二十多歲的猴子，猜猜哪一隻是</a:t>
            </a:r>
            <a:r>
              <a:rPr lang="zh-TW" altLang="en-US" sz="3600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正常飲食</a:t>
            </a:r>
            <a:r>
              <a:rPr lang="zh-TW" altLang="en-US" sz="36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？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827584" y="6464369"/>
            <a:ext cx="1944688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1200" b="1" dirty="0">
                <a:solidFill>
                  <a:srgbClr val="0099CC">
                    <a:lumMod val="75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圖片引用自網路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ãå·´è²ç¹ èº«å¹ãçåçæå°çµæ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332656"/>
            <a:ext cx="5118337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ãBuffett classroomãçåçæå°çµæ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903" y="2708920"/>
            <a:ext cx="5198511" cy="3902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738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395289" y="908050"/>
            <a:ext cx="8569325" cy="5218113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如果我能看得見，生命也許完全不同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……</a:t>
            </a:r>
          </a:p>
          <a:p>
            <a:pPr>
              <a:buFont typeface="Wingdings" pitchFamily="2" charset="2"/>
              <a:buNone/>
              <a:defRPr/>
            </a:pP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可能我想要的、我喜歡的、</a:t>
            </a:r>
            <a:endParaRPr lang="en-US" altLang="zh-TW" sz="36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None/>
              <a:defRPr/>
            </a:pP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我愛的、都不一樣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……</a:t>
            </a:r>
          </a:p>
          <a:p>
            <a:pPr>
              <a:buFont typeface="Wingdings" pitchFamily="2" charset="2"/>
              <a:buNone/>
              <a:defRPr/>
            </a:pPr>
            <a:endParaRPr lang="en-US" altLang="zh-TW" dirty="0"/>
          </a:p>
          <a:p>
            <a:pPr>
              <a:buFont typeface="Wingdings" pitchFamily="2" charset="2"/>
              <a:buNone/>
              <a:defRPr/>
            </a:pPr>
            <a:r>
              <a:rPr lang="en-US" altLang="zh-TW" sz="36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If I were able to see,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altLang="zh-TW" sz="36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my life would be totally different.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altLang="zh-TW" sz="36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Maybe what I want, what I like and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altLang="zh-TW" sz="36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whom I love would not be the same.</a:t>
            </a:r>
            <a:endParaRPr lang="zh-TW" altLang="en-US" sz="36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395289" y="908050"/>
            <a:ext cx="8569325" cy="52181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  <a:cs typeface="Arial Unicode MS"/>
              </a:rPr>
              <a:t>如果</a:t>
            </a:r>
            <a:r>
              <a:rPr lang="zh-TW" altLang="en-US" sz="3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  <a:cs typeface="Arial Unicode MS"/>
              </a:rPr>
              <a:t>腦功能健全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  <a:cs typeface="Arial Unicode MS"/>
              </a:rPr>
              <a:t>，生命也許完全不同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  <a:cs typeface="Arial Unicode MS"/>
              </a:rPr>
              <a:t>……</a:t>
            </a:r>
          </a:p>
          <a:p>
            <a:pPr>
              <a:buFont typeface="Wingdings" pitchFamily="2" charset="2"/>
              <a:buNone/>
            </a:pP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  <a:cs typeface="Arial Unicode MS"/>
              </a:rPr>
              <a:t>可能我想要的、我喜歡的、</a:t>
            </a:r>
            <a:endParaRPr lang="en-US" altLang="zh-TW" sz="3600" b="1" dirty="0">
              <a:latin typeface="微軟正黑體" pitchFamily="34" charset="-120"/>
              <a:ea typeface="微軟正黑體" pitchFamily="34" charset="-120"/>
              <a:cs typeface="Arial Unicode MS"/>
            </a:endParaRPr>
          </a:p>
          <a:p>
            <a:pPr>
              <a:buFont typeface="Wingdings" pitchFamily="2" charset="2"/>
              <a:buNone/>
            </a:pP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  <a:cs typeface="Arial Unicode MS"/>
              </a:rPr>
              <a:t>我愛的、都不一樣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  <a:cs typeface="Arial Unicode MS"/>
              </a:rPr>
              <a:t>……</a:t>
            </a:r>
          </a:p>
          <a:p>
            <a:pPr>
              <a:buFont typeface="Wingdings" pitchFamily="2" charset="2"/>
              <a:buNone/>
            </a:pPr>
            <a:endParaRPr lang="en-US" altLang="zh-TW" dirty="0">
              <a:ea typeface="微軟正黑體" pitchFamily="34" charset="-120"/>
              <a:cs typeface="Arial Unicode MS"/>
            </a:endParaRPr>
          </a:p>
          <a:p>
            <a:pPr>
              <a:buFont typeface="Wingdings" pitchFamily="2" charset="2"/>
              <a:buNone/>
            </a:pPr>
            <a:r>
              <a:rPr lang="en-US" altLang="zh-TW" sz="3600" dirty="0">
                <a:latin typeface="Arial Unicode MS"/>
                <a:ea typeface="微軟正黑體" pitchFamily="34" charset="-120"/>
                <a:cs typeface="Arial Unicode MS"/>
              </a:rPr>
              <a:t>If </a:t>
            </a:r>
            <a:r>
              <a:rPr lang="en-US" altLang="zh-TW" sz="3600" dirty="0">
                <a:solidFill>
                  <a:srgbClr val="FFFF00"/>
                </a:solidFill>
                <a:latin typeface="Arial Unicode MS"/>
                <a:ea typeface="微軟正黑體" pitchFamily="34" charset="-120"/>
                <a:cs typeface="Arial Unicode MS"/>
              </a:rPr>
              <a:t>my brain works well</a:t>
            </a:r>
            <a:r>
              <a:rPr lang="en-US" altLang="zh-TW" sz="3600" dirty="0">
                <a:latin typeface="Arial Unicode MS"/>
                <a:ea typeface="微軟正黑體" pitchFamily="34" charset="-120"/>
                <a:cs typeface="Arial Unicode MS"/>
              </a:rPr>
              <a:t>, </a:t>
            </a:r>
          </a:p>
          <a:p>
            <a:pPr>
              <a:buFont typeface="Wingdings" pitchFamily="2" charset="2"/>
              <a:buNone/>
            </a:pPr>
            <a:r>
              <a:rPr lang="en-US" altLang="zh-TW" sz="3600" dirty="0">
                <a:latin typeface="Arial Unicode MS"/>
                <a:ea typeface="微軟正黑體" pitchFamily="34" charset="-120"/>
                <a:cs typeface="Arial Unicode MS"/>
              </a:rPr>
              <a:t>my life will be totally different.</a:t>
            </a:r>
          </a:p>
          <a:p>
            <a:pPr>
              <a:buFont typeface="Wingdings" pitchFamily="2" charset="2"/>
              <a:buNone/>
            </a:pPr>
            <a:r>
              <a:rPr lang="en-US" altLang="zh-TW" sz="3600" dirty="0">
                <a:latin typeface="Arial Unicode MS"/>
                <a:ea typeface="微軟正黑體" pitchFamily="34" charset="-120"/>
                <a:cs typeface="Arial Unicode MS"/>
              </a:rPr>
              <a:t>Maybe what I want, what I like and </a:t>
            </a:r>
          </a:p>
          <a:p>
            <a:pPr>
              <a:buFont typeface="Wingdings" pitchFamily="2" charset="2"/>
              <a:buNone/>
            </a:pPr>
            <a:r>
              <a:rPr lang="en-US" altLang="zh-TW" sz="3600" dirty="0">
                <a:latin typeface="Arial Unicode MS"/>
                <a:ea typeface="微軟正黑體" pitchFamily="34" charset="-120"/>
                <a:cs typeface="Arial Unicode MS"/>
              </a:rPr>
              <a:t>whom I love will not be the same.</a:t>
            </a:r>
            <a:endParaRPr lang="zh-TW" altLang="en-US" sz="3600" dirty="0">
              <a:latin typeface="Arial Unicode MS"/>
              <a:ea typeface="微軟正黑體" pitchFamily="34" charset="-120"/>
              <a:cs typeface="Arial Unicode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11255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5400" b="1" dirty="0">
                <a:latin typeface="標楷體" pitchFamily="65" charset="-120"/>
                <a:ea typeface="標楷體" pitchFamily="65" charset="-120"/>
              </a:rPr>
              <a:t>發生什麼事情？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188" y="2565401"/>
            <a:ext cx="8075612" cy="356552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/>
              <a:t>一時的狀態</a:t>
            </a:r>
            <a:r>
              <a:rPr lang="en-US" altLang="zh-TW" dirty="0"/>
              <a:t>state</a:t>
            </a:r>
            <a:r>
              <a:rPr lang="zh-TW" altLang="en-US" dirty="0"/>
              <a:t>或反應 </a:t>
            </a:r>
            <a:r>
              <a:rPr lang="en-US" altLang="zh-TW" dirty="0"/>
              <a:t>reaction</a:t>
            </a:r>
            <a:r>
              <a:rPr lang="zh-TW" altLang="en-US" dirty="0"/>
              <a:t>？</a:t>
            </a:r>
            <a:endParaRPr lang="en-US" altLang="zh-TW" dirty="0"/>
          </a:p>
          <a:p>
            <a:pPr eaLnBrk="1" hangingPunct="1">
              <a:defRPr/>
            </a:pPr>
            <a:r>
              <a:rPr lang="zh-TW" altLang="en-US" dirty="0"/>
              <a:t>長久的背景：智能、性格、傾向</a:t>
            </a:r>
            <a:r>
              <a:rPr lang="en-US" altLang="zh-TW" dirty="0"/>
              <a:t>(trait)</a:t>
            </a:r>
            <a:r>
              <a:rPr lang="zh-TW" altLang="en-US" dirty="0"/>
              <a:t>？</a:t>
            </a:r>
          </a:p>
          <a:p>
            <a:pPr eaLnBrk="1" hangingPunct="1">
              <a:defRPr/>
            </a:pPr>
            <a:r>
              <a:rPr lang="zh-TW" altLang="en-US" dirty="0"/>
              <a:t>疾病 </a:t>
            </a:r>
            <a:r>
              <a:rPr lang="en-US" altLang="zh-TW" dirty="0"/>
              <a:t>illness</a:t>
            </a:r>
            <a:r>
              <a:rPr lang="zh-TW" altLang="en-US" dirty="0"/>
              <a:t>：身體疾病或精神疾病？</a:t>
            </a:r>
            <a:endParaRPr lang="en-US" altLang="zh-TW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88913"/>
            <a:ext cx="8424862" cy="792162"/>
          </a:xfrm>
          <a:noFill/>
        </p:spPr>
        <p:txBody>
          <a:bodyPr/>
          <a:lstStyle/>
          <a:p>
            <a:pPr eaLnBrk="1" hangingPunct="1"/>
            <a:r>
              <a:rPr lang="zh-TW" altLang="en-US" sz="3600" b="1" dirty="0">
                <a:solidFill>
                  <a:srgbClr val="FFFF66"/>
                </a:solidFill>
                <a:effectLst/>
                <a:latin typeface="微軟正黑體" pitchFamily="34" charset="-120"/>
                <a:ea typeface="微軟正黑體" pitchFamily="34" charset="-120"/>
              </a:rPr>
              <a:t>身心異常成因分析思考順位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981075"/>
            <a:ext cx="8424862" cy="5761038"/>
          </a:xfrm>
          <a:noFill/>
        </p:spPr>
        <p:txBody>
          <a:bodyPr/>
          <a:lstStyle/>
          <a:p>
            <a:pPr marL="715947" indent="-715947" eaLnBrk="1" hangingPunct="1">
              <a:lnSpc>
                <a:spcPct val="90000"/>
              </a:lnSpc>
              <a:buClr>
                <a:srgbClr val="FF0000"/>
              </a:buClr>
              <a:buNone/>
            </a:pPr>
            <a:r>
              <a:rPr lang="zh-TW" altLang="en-US" sz="2600" dirty="0">
                <a:effectLst/>
              </a:rPr>
              <a:t>一、是否有</a:t>
            </a:r>
            <a:r>
              <a:rPr lang="zh-TW" altLang="en-US" sz="2600" dirty="0">
                <a:solidFill>
                  <a:srgbClr val="FFFF66"/>
                </a:solidFill>
                <a:effectLst/>
              </a:rPr>
              <a:t>身體及腦部</a:t>
            </a:r>
            <a:r>
              <a:rPr lang="zh-TW" altLang="en-US" sz="2600" dirty="0">
                <a:effectLst/>
              </a:rPr>
              <a:t>因素：如先天疾病、罕見疾病、腦內疾病、感染、中暑、代謝問題、內分泌異常、營養不良等</a:t>
            </a:r>
            <a:endParaRPr lang="en-US" altLang="zh-TW" sz="2600" dirty="0">
              <a:effectLst/>
            </a:endParaRPr>
          </a:p>
          <a:p>
            <a:pPr marL="715947" indent="-715947" eaLnBrk="1" hangingPunct="1">
              <a:lnSpc>
                <a:spcPct val="90000"/>
              </a:lnSpc>
              <a:buClr>
                <a:srgbClr val="FF0000"/>
              </a:buClr>
              <a:buNone/>
            </a:pPr>
            <a:r>
              <a:rPr lang="zh-TW" altLang="en-US" sz="2600" dirty="0">
                <a:effectLst/>
              </a:rPr>
              <a:t>二、是否有</a:t>
            </a:r>
            <a:r>
              <a:rPr lang="zh-TW" altLang="en-US" sz="2600" dirty="0">
                <a:solidFill>
                  <a:srgbClr val="FFFF66"/>
                </a:solidFill>
                <a:effectLst/>
              </a:rPr>
              <a:t>藥物、物質濫用或依賴</a:t>
            </a:r>
            <a:r>
              <a:rPr lang="zh-TW" altLang="en-US" sz="2600" dirty="0">
                <a:effectLst/>
              </a:rPr>
              <a:t>因素：如抗組織胺、免疫用藥、毒品、酒精等</a:t>
            </a:r>
            <a:r>
              <a:rPr lang="en-US" altLang="zh-TW" sz="2600" dirty="0">
                <a:effectLst/>
              </a:rPr>
              <a:t>(</a:t>
            </a:r>
            <a:r>
              <a:rPr lang="zh-TW" altLang="en-US" sz="2600" dirty="0">
                <a:effectLst/>
              </a:rPr>
              <a:t>包括母親孕期</a:t>
            </a:r>
            <a:r>
              <a:rPr lang="en-US" altLang="zh-TW" sz="2600" dirty="0">
                <a:effectLst/>
              </a:rPr>
              <a:t>)</a:t>
            </a:r>
          </a:p>
          <a:p>
            <a:pPr marL="715947" indent="-715947" eaLnBrk="1" hangingPunct="1">
              <a:lnSpc>
                <a:spcPct val="90000"/>
              </a:lnSpc>
              <a:buClr>
                <a:srgbClr val="FF0000"/>
              </a:buClr>
              <a:buNone/>
            </a:pPr>
            <a:r>
              <a:rPr lang="zh-TW" altLang="en-US" sz="2600" dirty="0">
                <a:effectLst/>
              </a:rPr>
              <a:t>       </a:t>
            </a:r>
            <a:r>
              <a:rPr lang="en-US" altLang="zh-TW" sz="2600" dirty="0">
                <a:effectLst/>
              </a:rPr>
              <a:t>(</a:t>
            </a:r>
            <a:r>
              <a:rPr lang="zh-TW" altLang="en-US" sz="2600" dirty="0">
                <a:effectLst/>
              </a:rPr>
              <a:t>以上一、二兩者稱</a:t>
            </a:r>
            <a:r>
              <a:rPr lang="zh-TW" altLang="en-US" sz="2600" b="1" dirty="0">
                <a:solidFill>
                  <a:srgbClr val="FFFF00"/>
                </a:solidFill>
                <a:effectLst/>
              </a:rPr>
              <a:t>器質性因素，須優先排除</a:t>
            </a:r>
            <a:r>
              <a:rPr lang="en-US" altLang="zh-TW" sz="2600" dirty="0">
                <a:effectLst/>
              </a:rPr>
              <a:t>)</a:t>
            </a:r>
          </a:p>
          <a:p>
            <a:pPr marL="715947" indent="-715947" eaLnBrk="1" hangingPunct="1">
              <a:lnSpc>
                <a:spcPct val="90000"/>
              </a:lnSpc>
              <a:buClr>
                <a:srgbClr val="FF0000"/>
              </a:buClr>
              <a:buNone/>
            </a:pPr>
            <a:r>
              <a:rPr lang="zh-TW" altLang="en-US" sz="2600" dirty="0">
                <a:effectLst/>
              </a:rPr>
              <a:t>三、是否為</a:t>
            </a:r>
            <a:r>
              <a:rPr lang="zh-TW" altLang="en-US" sz="2600" dirty="0">
                <a:solidFill>
                  <a:srgbClr val="FFFF66"/>
                </a:solidFill>
                <a:effectLst/>
              </a:rPr>
              <a:t>近期之重大壓力</a:t>
            </a:r>
            <a:r>
              <a:rPr lang="zh-TW" altLang="en-US" sz="2600" dirty="0">
                <a:effectLst/>
              </a:rPr>
              <a:t>：如家暴、性侵、霸凌、考試壓力、父母離異等</a:t>
            </a:r>
            <a:endParaRPr lang="en-US" altLang="zh-TW" sz="2600" dirty="0">
              <a:effectLst/>
            </a:endParaRPr>
          </a:p>
          <a:p>
            <a:pPr marL="715947" indent="-715947" eaLnBrk="1" hangingPunct="1">
              <a:lnSpc>
                <a:spcPct val="90000"/>
              </a:lnSpc>
              <a:buClr>
                <a:srgbClr val="FF0000"/>
              </a:buClr>
              <a:buNone/>
            </a:pPr>
            <a:r>
              <a:rPr lang="zh-TW" altLang="en-US" sz="2600" dirty="0">
                <a:effectLst/>
              </a:rPr>
              <a:t>四、</a:t>
            </a:r>
            <a:r>
              <a:rPr lang="zh-TW" altLang="en-US" sz="2600" dirty="0">
                <a:solidFill>
                  <a:srgbClr val="FFFF66"/>
                </a:solidFill>
                <a:effectLst/>
              </a:rPr>
              <a:t>精神疾病急性發作</a:t>
            </a:r>
            <a:r>
              <a:rPr lang="zh-TW" altLang="en-US" sz="2600" dirty="0">
                <a:effectLst/>
              </a:rPr>
              <a:t>：如恐慌症、社交恐懼症、選擇性緘默症、創傷後壓力症候群等</a:t>
            </a:r>
            <a:endParaRPr lang="en-US" altLang="zh-TW" sz="2600" dirty="0">
              <a:effectLst/>
            </a:endParaRPr>
          </a:p>
          <a:p>
            <a:pPr marL="715947" indent="-715947" eaLnBrk="1" hangingPunct="1">
              <a:lnSpc>
                <a:spcPct val="90000"/>
              </a:lnSpc>
              <a:buClr>
                <a:srgbClr val="FF0000"/>
              </a:buClr>
              <a:buNone/>
            </a:pPr>
            <a:r>
              <a:rPr lang="zh-TW" altLang="en-US" sz="2600" dirty="0">
                <a:effectLst/>
              </a:rPr>
              <a:t>五、是否為</a:t>
            </a:r>
            <a:r>
              <a:rPr lang="zh-TW" altLang="en-US" sz="2600" dirty="0">
                <a:solidFill>
                  <a:srgbClr val="FFFF66"/>
                </a:solidFill>
                <a:effectLst/>
              </a:rPr>
              <a:t>發展相關精神疾病</a:t>
            </a:r>
            <a:r>
              <a:rPr lang="zh-TW" altLang="en-US" sz="2600" dirty="0">
                <a:effectLst/>
              </a:rPr>
              <a:t>：如注意力不足</a:t>
            </a:r>
            <a:r>
              <a:rPr lang="en-US" altLang="zh-TW" sz="2600" dirty="0">
                <a:effectLst/>
              </a:rPr>
              <a:t>/</a:t>
            </a:r>
            <a:r>
              <a:rPr lang="zh-TW" altLang="en-US" sz="2600" dirty="0">
                <a:effectLst/>
              </a:rPr>
              <a:t>過動症、品行疾患、亞斯伯格症、智能不足、性格異常等</a:t>
            </a:r>
            <a:endParaRPr lang="en-US" altLang="zh-TW" sz="2600" dirty="0">
              <a:effectLst/>
            </a:endParaRPr>
          </a:p>
          <a:p>
            <a:pPr marL="715947" indent="-715947" eaLnBrk="1" hangingPunct="1">
              <a:lnSpc>
                <a:spcPct val="90000"/>
              </a:lnSpc>
              <a:buClr>
                <a:srgbClr val="FF0000"/>
              </a:buClr>
              <a:buNone/>
            </a:pPr>
            <a:r>
              <a:rPr lang="zh-TW" altLang="en-US" sz="2600" dirty="0">
                <a:effectLst/>
              </a:rPr>
              <a:t>六、是否有</a:t>
            </a:r>
            <a:r>
              <a:rPr lang="zh-TW" altLang="en-US" sz="2600" dirty="0">
                <a:solidFill>
                  <a:srgbClr val="FFFF66"/>
                </a:solidFill>
                <a:effectLst/>
              </a:rPr>
              <a:t>長期不當之環境</a:t>
            </a:r>
            <a:r>
              <a:rPr lang="zh-TW" altLang="en-US" sz="2600" dirty="0">
                <a:effectLst/>
              </a:rPr>
              <a:t>因素：如家庭、校園、同儕、社區文化等</a:t>
            </a:r>
            <a:endParaRPr lang="zh-TW" altLang="en-US" sz="2800" dirty="0">
              <a:effectLst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4" y="908720"/>
            <a:ext cx="6263927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「精神疾病」之判定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76872"/>
            <a:ext cx="6635080" cy="363855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zh-TW" altLang="en-US" sz="4000" dirty="0"/>
              <a:t> 症狀嚴重程度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zh-TW" altLang="en-US" sz="4000" dirty="0"/>
              <a:t> 症狀持續時間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zh-TW" altLang="en-US" sz="4000" dirty="0"/>
              <a:t> 是否出現功能障礙</a:t>
            </a:r>
          </a:p>
        </p:txBody>
      </p:sp>
      <p:pic>
        <p:nvPicPr>
          <p:cNvPr id="1026" name="Picture 2" descr="「彩虹」的圖片搜尋結果">
            <a:extLst>
              <a:ext uri="{FF2B5EF4-FFF2-40B4-BE49-F238E27FC236}">
                <a16:creationId xmlns="" xmlns:a16="http://schemas.microsoft.com/office/drawing/2014/main" id="{C0C4D6B0-DF82-4D81-B668-63B703DF6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416" y="3933056"/>
            <a:ext cx="3734072" cy="249067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51547C25-9BDD-4A09-83DD-54CE5B739ECF}"/>
              </a:ext>
            </a:extLst>
          </p:cNvPr>
          <p:cNvSpPr txBox="1"/>
          <p:nvPr/>
        </p:nvSpPr>
        <p:spPr>
          <a:xfrm>
            <a:off x="5230415" y="3337828"/>
            <a:ext cx="3600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光譜 </a:t>
            </a:r>
            <a:r>
              <a:rPr lang="en-US" altLang="zh-TW" sz="28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(spectrum)</a:t>
            </a:r>
            <a:r>
              <a:rPr lang="zh-TW" altLang="en-US" sz="28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概念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06362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精神疾病之臨床分類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08720"/>
            <a:ext cx="8219256" cy="568863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solidFill>
                  <a:srgbClr val="FFFF00"/>
                </a:solidFill>
              </a:rPr>
              <a:t>器質性</a:t>
            </a:r>
            <a:r>
              <a:rPr lang="zh-TW" altLang="en-US" dirty="0"/>
              <a:t>精神疾病</a:t>
            </a:r>
          </a:p>
          <a:p>
            <a:pPr lvl="1" eaLnBrk="1" hangingPunct="1">
              <a:defRPr/>
            </a:pPr>
            <a:r>
              <a:rPr lang="zh-TW" altLang="en-US" dirty="0"/>
              <a:t>與</a:t>
            </a:r>
            <a:r>
              <a:rPr lang="zh-TW" altLang="en-US" dirty="0">
                <a:solidFill>
                  <a:srgbClr val="FFFF00"/>
                </a:solidFill>
              </a:rPr>
              <a:t>內外科</a:t>
            </a:r>
            <a:r>
              <a:rPr lang="zh-TW" altLang="en-US" dirty="0"/>
              <a:t>疾病有關</a:t>
            </a:r>
          </a:p>
          <a:p>
            <a:pPr lvl="1" eaLnBrk="1" hangingPunct="1">
              <a:defRPr/>
            </a:pPr>
            <a:r>
              <a:rPr lang="zh-TW" altLang="en-US" dirty="0"/>
              <a:t>與</a:t>
            </a:r>
            <a:r>
              <a:rPr lang="zh-TW" altLang="en-US" dirty="0">
                <a:solidFill>
                  <a:srgbClr val="FFFF00"/>
                </a:solidFill>
              </a:rPr>
              <a:t>物質</a:t>
            </a:r>
            <a:r>
              <a:rPr lang="zh-TW" altLang="en-US" dirty="0"/>
              <a:t>使用有關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rgbClr val="FFFF00"/>
                </a:solidFill>
              </a:rPr>
              <a:t>功能性</a:t>
            </a:r>
            <a:r>
              <a:rPr lang="zh-TW" altLang="en-US" dirty="0"/>
              <a:t>精神疾病</a:t>
            </a:r>
          </a:p>
          <a:p>
            <a:pPr lvl="1" eaLnBrk="1" hangingPunct="1">
              <a:defRPr/>
            </a:pPr>
            <a:r>
              <a:rPr lang="zh-TW" altLang="en-US" dirty="0">
                <a:solidFill>
                  <a:srgbClr val="FFFF00"/>
                </a:solidFill>
              </a:rPr>
              <a:t>精神官能症 </a:t>
            </a:r>
            <a:r>
              <a:rPr lang="en-US" altLang="zh-TW" dirty="0">
                <a:solidFill>
                  <a:srgbClr val="FFFF00"/>
                </a:solidFill>
              </a:rPr>
              <a:t>(neurosis)</a:t>
            </a:r>
            <a:r>
              <a:rPr lang="zh-TW" altLang="en-US" dirty="0"/>
              <a:t>：如強迫症、恐慌症、壓力疾患等</a:t>
            </a:r>
          </a:p>
          <a:p>
            <a:pPr lvl="1" eaLnBrk="1" hangingPunct="1">
              <a:defRPr/>
            </a:pPr>
            <a:r>
              <a:rPr lang="zh-TW" altLang="en-US" dirty="0">
                <a:solidFill>
                  <a:srgbClr val="FFFF00"/>
                </a:solidFill>
              </a:rPr>
              <a:t>精神病 </a:t>
            </a:r>
            <a:r>
              <a:rPr lang="en-US" altLang="zh-TW" dirty="0">
                <a:solidFill>
                  <a:srgbClr val="FFFF00"/>
                </a:solidFill>
              </a:rPr>
              <a:t>(psychosis)</a:t>
            </a:r>
            <a:r>
              <a:rPr lang="zh-TW" altLang="en-US" dirty="0"/>
              <a:t>：如思覺</a:t>
            </a:r>
            <a:r>
              <a:rPr lang="zh-TW" altLang="en-US"/>
              <a:t>失調</a:t>
            </a:r>
            <a:r>
              <a:rPr lang="zh-TW" altLang="en-US" smtClean="0"/>
              <a:t>症、</a:t>
            </a:r>
            <a:r>
              <a:rPr lang="zh-TW" altLang="en-US" dirty="0"/>
              <a:t>妄想症、躁鬱症等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rgbClr val="FFFF66"/>
                </a:solidFill>
              </a:rPr>
              <a:t>背景</a:t>
            </a:r>
            <a:r>
              <a:rPr lang="zh-TW" altLang="en-US" dirty="0"/>
              <a:t>：智能不足、性格異常</a:t>
            </a:r>
            <a:endParaRPr lang="en-US" altLang="zh-TW" dirty="0"/>
          </a:p>
          <a:p>
            <a:pPr eaLnBrk="1" hangingPunct="1">
              <a:defRPr/>
            </a:pPr>
            <a:r>
              <a:rPr lang="zh-TW" altLang="en-US" dirty="0"/>
              <a:t>其他：如睡眠疾患、飲食疾患、性疾患、</a:t>
            </a:r>
            <a:r>
              <a:rPr lang="zh-TW" altLang="en-US" dirty="0">
                <a:solidFill>
                  <a:srgbClr val="FFFF00"/>
                </a:solidFill>
              </a:rPr>
              <a:t>發展相關問題</a:t>
            </a:r>
            <a:r>
              <a:rPr lang="zh-TW" altLang="en-US" dirty="0"/>
              <a:t>等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664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精神疾病之成因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784"/>
            <a:ext cx="7772400" cy="504056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+mn-ea"/>
              </a:rPr>
              <a:t>生物</a:t>
            </a:r>
            <a:r>
              <a:rPr lang="en-US" altLang="zh-TW" dirty="0">
                <a:latin typeface="+mn-ea"/>
              </a:rPr>
              <a:t>-</a:t>
            </a:r>
            <a:r>
              <a:rPr lang="zh-TW" altLang="en-US" dirty="0">
                <a:latin typeface="+mn-ea"/>
              </a:rPr>
              <a:t>心理</a:t>
            </a:r>
            <a:r>
              <a:rPr lang="en-US" altLang="zh-TW" dirty="0">
                <a:latin typeface="+mn-ea"/>
              </a:rPr>
              <a:t>-</a:t>
            </a:r>
            <a:r>
              <a:rPr lang="zh-TW" altLang="en-US" dirty="0">
                <a:latin typeface="+mn-ea"/>
              </a:rPr>
              <a:t>社會模式（</a:t>
            </a:r>
            <a:r>
              <a:rPr lang="en-US" altLang="zh-TW" dirty="0">
                <a:latin typeface="+mn-ea"/>
              </a:rPr>
              <a:t>Bio-psycho-social model</a:t>
            </a:r>
            <a:r>
              <a:rPr lang="zh-TW" altLang="en-US" dirty="0">
                <a:latin typeface="+mn-ea"/>
              </a:rPr>
              <a:t>）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rgbClr val="FFFF00"/>
                </a:solidFill>
                <a:latin typeface="+mn-ea"/>
              </a:rPr>
              <a:t>生物</a:t>
            </a:r>
            <a:r>
              <a:rPr lang="zh-TW" altLang="en-US" dirty="0">
                <a:latin typeface="+mn-ea"/>
              </a:rPr>
              <a:t>：基因、先天與後天發育、營養、疾病與傷害等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rgbClr val="FFFF00"/>
                </a:solidFill>
                <a:latin typeface="+mn-ea"/>
              </a:rPr>
              <a:t>心理</a:t>
            </a:r>
            <a:r>
              <a:rPr lang="zh-TW" altLang="en-US" dirty="0">
                <a:latin typeface="+mn-ea"/>
              </a:rPr>
              <a:t>：個人心智發展、父母管教方式、社交互動、創傷、重大事件等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rgbClr val="FFFF00"/>
                </a:solidFill>
                <a:latin typeface="+mn-ea"/>
              </a:rPr>
              <a:t>社會</a:t>
            </a:r>
            <a:r>
              <a:rPr lang="zh-TW" altLang="en-US" dirty="0">
                <a:latin typeface="+mn-ea"/>
              </a:rPr>
              <a:t>：家庭環境、學校環境、社會環境、風俗文化、經濟景氣等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精神疾病之治療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/>
              <a:t>生物</a:t>
            </a:r>
            <a:r>
              <a:rPr lang="en-US" altLang="zh-TW" dirty="0"/>
              <a:t>-</a:t>
            </a:r>
            <a:r>
              <a:rPr lang="zh-TW" altLang="en-US" dirty="0"/>
              <a:t>心理</a:t>
            </a:r>
            <a:r>
              <a:rPr lang="en-US" altLang="zh-TW" dirty="0"/>
              <a:t>-</a:t>
            </a:r>
            <a:r>
              <a:rPr lang="zh-TW" altLang="en-US" dirty="0"/>
              <a:t>社會模式（</a:t>
            </a:r>
            <a:r>
              <a:rPr lang="en-US" altLang="zh-TW" dirty="0"/>
              <a:t>Bio-psycho-social model</a:t>
            </a:r>
            <a:r>
              <a:rPr lang="zh-TW" altLang="en-US" dirty="0"/>
              <a:t>）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rgbClr val="FFFF00"/>
                </a:solidFill>
              </a:rPr>
              <a:t>生物治療</a:t>
            </a:r>
            <a:r>
              <a:rPr lang="zh-TW" altLang="en-US" dirty="0"/>
              <a:t>：藥物治療、電痙治療等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rgbClr val="FFFF00"/>
                </a:solidFill>
              </a:rPr>
              <a:t>心理治療</a:t>
            </a:r>
            <a:r>
              <a:rPr lang="zh-TW" altLang="en-US" dirty="0"/>
              <a:t>：個人、團體、夫妻、家庭等心理治療模式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rgbClr val="FFFF00"/>
                </a:solidFill>
              </a:rPr>
              <a:t>社會治療</a:t>
            </a:r>
            <a:r>
              <a:rPr lang="zh-TW" altLang="en-US" dirty="0"/>
              <a:t>：衛生政策、教育政策、社區心理衛生、居家訪視、教養與復健機構等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229600" cy="914400"/>
          </a:xfrm>
        </p:spPr>
        <p:txBody>
          <a:bodyPr/>
          <a:lstStyle/>
          <a:p>
            <a:pPr eaLnBrk="1" hangingPunct="1"/>
            <a:r>
              <a:rPr lang="zh-TW" altLang="en-US" sz="4800" b="1" dirty="0" smtClean="0">
                <a:effectLst/>
                <a:latin typeface="微軟正黑體" pitchFamily="34" charset="-120"/>
                <a:ea typeface="微軟正黑體" pitchFamily="34" charset="-120"/>
              </a:rPr>
              <a:t>常見兒童青少年發展疾患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628800"/>
            <a:ext cx="7848872" cy="4464496"/>
          </a:xfrm>
        </p:spPr>
        <p:txBody>
          <a:bodyPr/>
          <a:lstStyle/>
          <a:p>
            <a:pPr eaLnBrk="1" hangingPunct="1"/>
            <a:r>
              <a:rPr lang="zh-TW" altLang="en-US" sz="4000" b="1" dirty="0" smtClean="0">
                <a:solidFill>
                  <a:srgbClr val="FFC000"/>
                </a:solidFill>
                <a:effectLst/>
              </a:rPr>
              <a:t> 發展遲緩 </a:t>
            </a:r>
            <a:endParaRPr lang="en-US" altLang="zh-TW" sz="4000" b="1" dirty="0" smtClean="0">
              <a:solidFill>
                <a:srgbClr val="FFC000"/>
              </a:solidFill>
              <a:effectLst/>
            </a:endParaRPr>
          </a:p>
          <a:p>
            <a:pPr eaLnBrk="1" hangingPunct="1"/>
            <a:r>
              <a:rPr lang="zh-TW" altLang="en-US" sz="4000" b="1" dirty="0" smtClean="0">
                <a:solidFill>
                  <a:srgbClr val="FFC000"/>
                </a:solidFill>
                <a:effectLst/>
              </a:rPr>
              <a:t> 智能不足、邊緣性智能</a:t>
            </a:r>
            <a:endParaRPr lang="en-US" altLang="zh-TW" sz="4000" b="1" dirty="0" smtClean="0">
              <a:solidFill>
                <a:srgbClr val="FFC000"/>
              </a:solidFill>
              <a:effectLst/>
            </a:endParaRPr>
          </a:p>
          <a:p>
            <a:pPr eaLnBrk="1" hangingPunct="1"/>
            <a:r>
              <a:rPr lang="zh-TW" altLang="en-US" sz="4000" b="1" dirty="0" smtClean="0">
                <a:solidFill>
                  <a:srgbClr val="FFC000"/>
                </a:solidFill>
                <a:effectLst/>
              </a:rPr>
              <a:t> 學習障礙</a:t>
            </a:r>
            <a:endParaRPr lang="en-US" altLang="zh-TW" sz="4000" b="1" dirty="0" smtClean="0">
              <a:solidFill>
                <a:srgbClr val="FFC000"/>
              </a:solidFill>
              <a:effectLst/>
            </a:endParaRPr>
          </a:p>
          <a:p>
            <a:pPr eaLnBrk="1" hangingPunct="1"/>
            <a:r>
              <a:rPr lang="zh-TW" altLang="en-US" sz="4000" b="1" dirty="0" smtClean="0">
                <a:solidFill>
                  <a:srgbClr val="CCFFFF"/>
                </a:solidFill>
                <a:effectLst/>
              </a:rPr>
              <a:t> 注意力</a:t>
            </a:r>
            <a:r>
              <a:rPr lang="zh-TW" altLang="en-US" sz="4000" b="1" dirty="0">
                <a:solidFill>
                  <a:srgbClr val="CCFFFF"/>
                </a:solidFill>
                <a:effectLst/>
              </a:rPr>
              <a:t>不足</a:t>
            </a:r>
            <a:r>
              <a:rPr lang="en-US" altLang="zh-TW" sz="4000" b="1" dirty="0">
                <a:solidFill>
                  <a:srgbClr val="CCFFFF"/>
                </a:solidFill>
                <a:effectLst/>
              </a:rPr>
              <a:t>/</a:t>
            </a:r>
            <a:r>
              <a:rPr lang="zh-TW" altLang="en-US" sz="4000" b="1" dirty="0">
                <a:solidFill>
                  <a:srgbClr val="CCFFFF"/>
                </a:solidFill>
                <a:effectLst/>
              </a:rPr>
              <a:t>過動症</a:t>
            </a:r>
            <a:endParaRPr lang="en-US" altLang="zh-TW" sz="4000" b="1" dirty="0">
              <a:solidFill>
                <a:srgbClr val="92D050"/>
              </a:solidFill>
              <a:effectLst/>
            </a:endParaRPr>
          </a:p>
          <a:p>
            <a:pPr eaLnBrk="1" hangingPunct="1"/>
            <a:r>
              <a:rPr lang="zh-TW" altLang="en-US" sz="4000" b="1" dirty="0" smtClean="0">
                <a:solidFill>
                  <a:srgbClr val="FFFF00"/>
                </a:solidFill>
                <a:effectLst/>
              </a:rPr>
              <a:t> 自閉症、亞斯伯格症</a:t>
            </a:r>
            <a:endParaRPr lang="en-US" altLang="zh-TW" sz="4000" b="1" dirty="0" smtClean="0">
              <a:solidFill>
                <a:srgbClr val="FFFF00"/>
              </a:solidFill>
              <a:effectLst/>
            </a:endParaRPr>
          </a:p>
          <a:p>
            <a:pPr eaLnBrk="1" hangingPunct="1"/>
            <a:r>
              <a:rPr lang="zh-TW" altLang="en-US" sz="4000" b="1" dirty="0" smtClean="0">
                <a:solidFill>
                  <a:srgbClr val="FFCCFF"/>
                </a:solidFill>
                <a:effectLst/>
              </a:rPr>
              <a:t> 妥瑞氏症</a:t>
            </a:r>
            <a:endParaRPr lang="en-US" altLang="zh-TW" sz="4000" b="1" dirty="0" smtClean="0">
              <a:solidFill>
                <a:srgbClr val="92D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4598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412776"/>
            <a:ext cx="8229600" cy="3773488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6600" b="1" dirty="0" smtClean="0"/>
              <a:t>發展遲緩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dirty="0" smtClean="0"/>
              <a:t>Developmental Delay</a:t>
            </a:r>
          </a:p>
        </p:txBody>
      </p:sp>
    </p:spTree>
    <p:extLst>
      <p:ext uri="{BB962C8B-B14F-4D97-AF65-F5344CB8AC3E}">
        <p14:creationId xmlns:p14="http://schemas.microsoft.com/office/powerpoint/2010/main" val="301988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1520" y="764706"/>
          <a:ext cx="8568952" cy="573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123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1397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itchFamily="34" charset="-120"/>
                          <a:ea typeface="微軟正黑體" pitchFamily="34" charset="-120"/>
                        </a:rPr>
                        <a:t>新冠肺炎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itchFamily="34" charset="-120"/>
                          <a:ea typeface="微軟正黑體" pitchFamily="34" charset="-120"/>
                        </a:rPr>
                        <a:t>憂鬱症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614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微軟正黑體" pitchFamily="34" charset="-120"/>
                          <a:ea typeface="微軟正黑體" pitchFamily="34" charset="-120"/>
                        </a:rPr>
                        <a:t>病因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/>
                        <a:t>單一</a:t>
                      </a:r>
                      <a:r>
                        <a:rPr lang="zh-TW" altLang="en-US" dirty="0"/>
                        <a:t>：新型冠狀病毒</a:t>
                      </a: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2019-nCov</a:t>
                      </a: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/>
                        <a:t>多重</a:t>
                      </a:r>
                      <a:r>
                        <a:rPr lang="zh-TW" altLang="en-US" dirty="0"/>
                        <a:t>：基因、體質、心理、創傷、壓力之綜合影響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3978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微軟正黑體" pitchFamily="34" charset="-120"/>
                          <a:ea typeface="微軟正黑體" pitchFamily="34" charset="-120"/>
                        </a:rPr>
                        <a:t>診斷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螢光</a:t>
                      </a: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PCR</a:t>
                      </a: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檢測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診斷手冊、量表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3978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微軟正黑體" pitchFamily="34" charset="-120"/>
                          <a:ea typeface="微軟正黑體" pitchFamily="34" charset="-120"/>
                        </a:rPr>
                        <a:t>診斷所需時間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</a:t>
                      </a:r>
                      <a:r>
                        <a:rPr lang="zh-TW" altLang="en-US" dirty="0"/>
                        <a:t>小時內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常需數次就診才能確診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4212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微軟正黑體" pitchFamily="34" charset="-120"/>
                          <a:ea typeface="微軟正黑體" pitchFamily="34" charset="-120"/>
                        </a:rPr>
                        <a:t>傳播方式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飛沫</a:t>
                      </a:r>
                      <a:r>
                        <a:rPr lang="en-US" altLang="zh-TW" dirty="0"/>
                        <a:t>+</a:t>
                      </a:r>
                      <a:r>
                        <a:rPr lang="zh-TW" altLang="en-US" dirty="0"/>
                        <a:t>接觸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基因體質、家暴、校園與職場霸凌、情緒勒索、媒體等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3978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微軟正黑體" pitchFamily="34" charset="-120"/>
                          <a:ea typeface="微軟正黑體" pitchFamily="34" charset="-120"/>
                        </a:rPr>
                        <a:t>盛行率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?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約</a:t>
                      </a:r>
                      <a:r>
                        <a:rPr lang="en-US" altLang="zh-TW" dirty="0"/>
                        <a:t>12%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sz="1600" dirty="0"/>
                        <a:t>(</a:t>
                      </a:r>
                      <a:r>
                        <a:rPr lang="zh-TW" altLang="en-US" sz="1600" dirty="0"/>
                        <a:t>女：</a:t>
                      </a:r>
                      <a:r>
                        <a:rPr lang="en-US" altLang="zh-TW" sz="1600" dirty="0"/>
                        <a:t>10-25%</a:t>
                      </a:r>
                      <a:r>
                        <a:rPr lang="zh-TW" altLang="en-US" sz="1600" dirty="0"/>
                        <a:t>、男</a:t>
                      </a:r>
                      <a:r>
                        <a:rPr lang="en-US" altLang="zh-TW" sz="1600" dirty="0"/>
                        <a:t>5-12%)</a:t>
                      </a:r>
                      <a:endParaRPr lang="zh-TW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3978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微軟正黑體" pitchFamily="34" charset="-120"/>
                          <a:ea typeface="微軟正黑體" pitchFamily="34" charset="-120"/>
                        </a:rPr>
                        <a:t>重症率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約</a:t>
                      </a:r>
                      <a:r>
                        <a:rPr lang="en-US" altLang="zh-TW" dirty="0"/>
                        <a:t>1/5</a:t>
                      </a:r>
                      <a:r>
                        <a:rPr lang="zh-TW" altLang="en-US" dirty="0"/>
                        <a:t>為重症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超過</a:t>
                      </a:r>
                      <a:r>
                        <a:rPr lang="en-US" altLang="zh-TW" dirty="0"/>
                        <a:t>1/3</a:t>
                      </a:r>
                      <a:r>
                        <a:rPr lang="zh-TW" altLang="en-US" dirty="0"/>
                        <a:t>為重症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全球</a:t>
                      </a:r>
                      <a:r>
                        <a:rPr lang="en-US" altLang="zh-TW" dirty="0"/>
                        <a:t>3.5</a:t>
                      </a:r>
                      <a:r>
                        <a:rPr lang="zh-TW" altLang="en-US" dirty="0"/>
                        <a:t>億人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3978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微軟正黑體" pitchFamily="34" charset="-120"/>
                          <a:ea typeface="微軟正黑體" pitchFamily="34" charset="-120"/>
                        </a:rPr>
                        <a:t>致死率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1-3%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可達</a:t>
                      </a:r>
                      <a:r>
                        <a:rPr lang="en-US" altLang="zh-TW" dirty="0"/>
                        <a:t>15%</a:t>
                      </a:r>
                      <a:r>
                        <a:rPr lang="zh-TW" altLang="en-US" dirty="0"/>
                        <a:t>死於自殺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百萬</a:t>
                      </a:r>
                      <a:r>
                        <a:rPr lang="en-US" altLang="zh-TW" dirty="0"/>
                        <a:t>/</a:t>
                      </a:r>
                      <a:r>
                        <a:rPr lang="zh-TW" altLang="en-US" dirty="0"/>
                        <a:t>全球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3978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微軟正黑體" pitchFamily="34" charset="-120"/>
                          <a:ea typeface="微軟正黑體" pitchFamily="34" charset="-120"/>
                        </a:rPr>
                        <a:t>接受治療之比例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重症幾乎全部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不到一半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232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微軟正黑體" pitchFamily="34" charset="-120"/>
                          <a:ea typeface="微軟正黑體" pitchFamily="34" charset="-120"/>
                        </a:rPr>
                        <a:t>病程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可痊癒，偶有肺纖維後遺症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多數會慢性化或反覆發作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13978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微軟正黑體" pitchFamily="34" charset="-120"/>
                          <a:ea typeface="微軟正黑體" pitchFamily="34" charset="-120"/>
                        </a:rPr>
                        <a:t>治療方式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支持性療法、病毒抑制劑、疫苗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藥物、心理、壓力調適等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1397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影響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國際公共衛生緊急事件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21</a:t>
                      </a:r>
                      <a:r>
                        <a:rPr lang="zh-TW" altLang="en-US" dirty="0"/>
                        <a:t>世紀三大殺手之一、青壯年失能原因第一名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619672" y="169476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新冠肺炎 </a:t>
            </a:r>
            <a:r>
              <a:rPr lang="en-US" altLang="zh-TW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v.s</a:t>
            </a:r>
            <a:r>
              <a:rPr lang="en-US" altLang="zh-TW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. </a:t>
            </a:r>
            <a:r>
              <a:rPr lang="zh-TW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憂鬱症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660232" y="354142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FF00"/>
                </a:solidFill>
                <a:latin typeface="Garamond" pitchFamily="18" charset="0"/>
                <a:ea typeface="新細明體" pitchFamily="18" charset="-120"/>
              </a:rPr>
              <a:t>製表：馬大元醫師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5300" b="1" dirty="0" smtClean="0">
                <a:solidFill>
                  <a:srgbClr val="FFFF00"/>
                </a:solidFill>
                <a:ea typeface="標楷體" pitchFamily="65" charset="-120"/>
              </a:rPr>
              <a:t>發展遲緩的定義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身心障礙及資賦優異學生鑑定標準第</a:t>
            </a:r>
            <a:r>
              <a:rPr lang="en-US" altLang="zh-TW" u="sng" dirty="0" smtClean="0">
                <a:latin typeface="標楷體" pitchFamily="65" charset="-120"/>
                <a:ea typeface="標楷體" pitchFamily="65" charset="-120"/>
              </a:rPr>
              <a:t>13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條：</a:t>
            </a:r>
          </a:p>
          <a:p>
            <a:pPr marL="180975" indent="-180975" eaLnBrk="1" hangingPunct="1">
              <a:buFont typeface="Wingdings" pitchFamily="2" charset="2"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發展遲緩是指</a:t>
            </a:r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未滿</a:t>
            </a:r>
            <a:r>
              <a:rPr lang="en-US" altLang="zh-TW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歲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之兒童，因生理、心理或社會環境因素，在知覺、認知、動作、溝通、社會情緒或自理能力等方面之發展較同年齡顯著遲緩，且其障礙類別無法確定者；其鑑定依兒童發展及養育環境評估等資料，綜合研判之。</a:t>
            </a:r>
          </a:p>
        </p:txBody>
      </p:sp>
    </p:spTree>
    <p:extLst>
      <p:ext uri="{BB962C8B-B14F-4D97-AF65-F5344CB8AC3E}">
        <p14:creationId xmlns:p14="http://schemas.microsoft.com/office/powerpoint/2010/main" val="2461459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64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5300" b="1" dirty="0" smtClean="0">
                <a:solidFill>
                  <a:srgbClr val="FFFF00"/>
                </a:solidFill>
                <a:ea typeface="標楷體" pitchFamily="65" charset="-120"/>
              </a:rPr>
              <a:t>常見發展遲緩類型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628800"/>
            <a:ext cx="4032250" cy="48688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zh-TW" altLang="en-US" sz="2200" dirty="0" smtClean="0">
                <a:ea typeface="標楷體" pitchFamily="65" charset="-120"/>
              </a:rPr>
              <a:t>認知發展遲緩</a:t>
            </a:r>
            <a:br>
              <a:rPr lang="zh-TW" altLang="en-US" sz="2200" dirty="0" smtClean="0">
                <a:ea typeface="標楷體" pitchFamily="65" charset="-120"/>
              </a:rPr>
            </a:br>
            <a:endParaRPr lang="zh-TW" altLang="en-US" sz="2200" dirty="0" smtClean="0"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zh-TW" altLang="en-US" sz="2200" dirty="0" smtClean="0">
                <a:ea typeface="標楷體" pitchFamily="65" charset="-120"/>
              </a:rPr>
              <a:t>語言發展遲緩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zh-TW" altLang="en-US" dirty="0" smtClean="0">
                <a:ea typeface="標楷體" pitchFamily="65" charset="-120"/>
              </a:rPr>
              <a:t>說話發展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zh-TW" altLang="en-US" dirty="0" smtClean="0">
                <a:ea typeface="標楷體" pitchFamily="65" charset="-120"/>
              </a:rPr>
              <a:t>語音表達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zh-TW" altLang="en-US" dirty="0" smtClean="0">
                <a:ea typeface="標楷體" pitchFamily="65" charset="-120"/>
              </a:rPr>
              <a:t>語音接受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zh-TW" altLang="en-US" dirty="0" smtClean="0">
                <a:ea typeface="標楷體" pitchFamily="65" charset="-120"/>
              </a:rPr>
              <a:t>混合型語言遲緩</a:t>
            </a:r>
            <a:endParaRPr lang="en-US" altLang="zh-TW" dirty="0" smtClean="0">
              <a:ea typeface="標楷體" pitchFamily="65" charset="-120"/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altLang="zh-TW" dirty="0" smtClean="0">
              <a:ea typeface="標楷體" pitchFamily="65" charset="-120"/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n"/>
              <a:defRPr/>
            </a:pPr>
            <a:r>
              <a:rPr lang="zh-TW" altLang="en-US" sz="2200" dirty="0" smtClean="0">
                <a:ea typeface="標楷體" pitchFamily="65" charset="-120"/>
              </a:rPr>
              <a:t>動作發展遲緩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zh-TW" altLang="en-US" dirty="0" smtClean="0">
                <a:ea typeface="標楷體" pitchFamily="65" charset="-120"/>
              </a:rPr>
              <a:t>粗動作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zh-TW" altLang="en-US" dirty="0" smtClean="0">
                <a:ea typeface="標楷體" pitchFamily="65" charset="-120"/>
              </a:rPr>
              <a:t>細動作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zh-TW" altLang="en-US" dirty="0" smtClean="0">
                <a:ea typeface="標楷體" pitchFamily="65" charset="-120"/>
              </a:rPr>
              <a:t>動作協調</a:t>
            </a:r>
            <a:br>
              <a:rPr lang="zh-TW" altLang="en-US" dirty="0" smtClean="0">
                <a:ea typeface="標楷體" pitchFamily="65" charset="-120"/>
              </a:rPr>
            </a:br>
            <a:endParaRPr lang="zh-TW" altLang="en-US" dirty="0" smtClean="0">
              <a:ea typeface="標楷體" pitchFamily="65" charset="-120"/>
            </a:endParaRP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28800"/>
            <a:ext cx="3887788" cy="48243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zh-TW" altLang="en-US" sz="2200" dirty="0" smtClean="0">
                <a:ea typeface="標楷體" pitchFamily="65" charset="-120"/>
              </a:rPr>
              <a:t>全面性發展遲緩</a:t>
            </a:r>
            <a:br>
              <a:rPr lang="zh-TW" altLang="en-US" sz="2200" dirty="0" smtClean="0">
                <a:ea typeface="標楷體" pitchFamily="65" charset="-120"/>
              </a:rPr>
            </a:br>
            <a:endParaRPr lang="zh-TW" altLang="en-US" sz="2200" dirty="0" smtClean="0"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2200" dirty="0" smtClean="0">
                <a:ea typeface="標楷體" pitchFamily="65" charset="-120"/>
              </a:rPr>
              <a:t>社會情緒發展遲緩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sz="2200" dirty="0" smtClean="0">
                <a:ea typeface="標楷體" pitchFamily="65" charset="-120"/>
                <a:cs typeface="+mn-cs"/>
              </a:rPr>
              <a:t>情緒失調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sz="2200" dirty="0" smtClean="0">
                <a:ea typeface="標楷體" pitchFamily="65" charset="-120"/>
                <a:cs typeface="+mn-cs"/>
              </a:rPr>
              <a:t>社會適應</a:t>
            </a:r>
            <a:br>
              <a:rPr lang="zh-TW" altLang="en-US" sz="2200" dirty="0" smtClean="0">
                <a:ea typeface="標楷體" pitchFamily="65" charset="-120"/>
                <a:cs typeface="+mn-cs"/>
              </a:rPr>
            </a:br>
            <a:endParaRPr lang="zh-TW" altLang="en-US" sz="2200" dirty="0" smtClean="0">
              <a:ea typeface="標楷體" pitchFamily="65" charset="-12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2200" dirty="0" smtClean="0">
                <a:ea typeface="標楷體" pitchFamily="65" charset="-120"/>
              </a:rPr>
              <a:t>非特定性發展遲緩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sz="2200" dirty="0" smtClean="0">
                <a:ea typeface="標楷體" pitchFamily="65" charset="-120"/>
                <a:cs typeface="+mn-cs"/>
              </a:rPr>
              <a:t>視覺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sz="2200" dirty="0" smtClean="0">
                <a:ea typeface="標楷體" pitchFamily="65" charset="-120"/>
                <a:cs typeface="+mn-cs"/>
              </a:rPr>
              <a:t>聽知覺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sz="2200" dirty="0" smtClean="0">
                <a:ea typeface="標楷體" pitchFamily="65" charset="-120"/>
                <a:cs typeface="+mn-cs"/>
              </a:rPr>
              <a:t>感覺統合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sz="2200" dirty="0" smtClean="0">
                <a:ea typeface="標楷體" pitchFamily="65" charset="-120"/>
                <a:cs typeface="+mn-cs"/>
              </a:rPr>
              <a:t>其他  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zh-TW" sz="2000" dirty="0" smtClean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2906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88913"/>
            <a:ext cx="8713788" cy="64801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根據世界衛生組織的報告，發展遲緩的發生率為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zh-TW" altLang="en-US" sz="2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～</a:t>
            </a:r>
            <a:r>
              <a:rPr lang="en-US" altLang="zh-TW" sz="2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2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％。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發生的原因包括：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出生時或成長過程中發生缺氧或缺血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腦部出血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染色體的異常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早產兒（新生兒時期曾患癲癇）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感染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經產道或產後感染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外傷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代謝疾病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(ex: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黏多糖貯積症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毒物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包括母親在懷孕過程吸毒、酒精成癮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視力障礙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10.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聽力障礙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11.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心理社會環境。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發展遲緩的原因，並非都不可避免的，例如：早產、外傷、毒物都是可以在產前避免或將傷害減到最低的。</a:t>
            </a:r>
          </a:p>
        </p:txBody>
      </p:sp>
    </p:spTree>
    <p:extLst>
      <p:ext uri="{BB962C8B-B14F-4D97-AF65-F5344CB8AC3E}">
        <p14:creationId xmlns:p14="http://schemas.microsoft.com/office/powerpoint/2010/main" val="2182564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5300" b="1" dirty="0" smtClean="0">
                <a:solidFill>
                  <a:srgbClr val="FFFF00"/>
                </a:solidFill>
                <a:ea typeface="標楷體" pitchFamily="65" charset="-120"/>
              </a:rPr>
              <a:t>發展遲緩的高危險群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出生體重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1500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公克以下或妊娠期少於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32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週。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子宮內發育遲緩。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神經系統障礙（生產期間缺氧、顱內出血、抽筋）。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先天性異常。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心肺功能異常。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感染。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新生兒加護病房病童。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其他（發展遲緩家族史等）</a:t>
            </a:r>
          </a:p>
        </p:txBody>
      </p:sp>
    </p:spTree>
    <p:extLst>
      <p:ext uri="{BB962C8B-B14F-4D97-AF65-F5344CB8AC3E}">
        <p14:creationId xmlns:p14="http://schemas.microsoft.com/office/powerpoint/2010/main" val="2215819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7016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5300" b="1" dirty="0" smtClean="0">
                <a:solidFill>
                  <a:srgbClr val="FFFF00"/>
                </a:solidFill>
                <a:ea typeface="標楷體" pitchFamily="65" charset="-120"/>
              </a:rPr>
              <a:t>發展遲緩幼兒的特徵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060575"/>
            <a:ext cx="7715250" cy="362902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600" smtClean="0">
                <a:ea typeface="標楷體" pitchFamily="65" charset="-120"/>
              </a:rPr>
              <a:t>身體病弱</a:t>
            </a:r>
          </a:p>
          <a:p>
            <a:pPr eaLnBrk="1" hangingPunct="1">
              <a:defRPr/>
            </a:pPr>
            <a:r>
              <a:rPr lang="zh-TW" altLang="en-US" sz="3600" smtClean="0">
                <a:ea typeface="標楷體" pitchFamily="65" charset="-120"/>
              </a:rPr>
              <a:t>語言表達與溝通能力落後</a:t>
            </a:r>
          </a:p>
          <a:p>
            <a:pPr eaLnBrk="1" hangingPunct="1">
              <a:defRPr/>
            </a:pPr>
            <a:r>
              <a:rPr lang="zh-TW" altLang="en-US" sz="3600" smtClean="0">
                <a:ea typeface="標楷體" pitchFamily="65" charset="-120"/>
              </a:rPr>
              <a:t>社會與情緒行為發展較為緩慢</a:t>
            </a:r>
          </a:p>
          <a:p>
            <a:pPr eaLnBrk="1" hangingPunct="1">
              <a:defRPr/>
            </a:pPr>
            <a:r>
              <a:rPr lang="zh-TW" altLang="en-US" sz="3600" smtClean="0">
                <a:ea typeface="標楷體" pitchFamily="65" charset="-120"/>
              </a:rPr>
              <a:t>注意力不集中</a:t>
            </a:r>
          </a:p>
          <a:p>
            <a:pPr eaLnBrk="1" hangingPunct="1">
              <a:defRPr/>
            </a:pPr>
            <a:r>
              <a:rPr lang="zh-TW" altLang="en-US" sz="3600" smtClean="0">
                <a:ea typeface="標楷體" pitchFamily="65" charset="-120"/>
              </a:rPr>
              <a:t>動作發展遲緩</a:t>
            </a:r>
          </a:p>
        </p:txBody>
      </p:sp>
    </p:spTree>
    <p:extLst>
      <p:ext uri="{BB962C8B-B14F-4D97-AF65-F5344CB8AC3E}">
        <p14:creationId xmlns:p14="http://schemas.microsoft.com/office/powerpoint/2010/main" val="2292936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600200"/>
            <a:ext cx="8229600" cy="3773488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5400" b="1" dirty="0" smtClean="0"/>
              <a:t>智能不足與邊緣性智能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dirty="0" smtClean="0"/>
              <a:t>Mental Retardation &amp; Borderline Intellectual Functioning</a:t>
            </a:r>
          </a:p>
        </p:txBody>
      </p:sp>
    </p:spTree>
    <p:extLst>
      <p:ext uri="{BB962C8B-B14F-4D97-AF65-F5344CB8AC3E}">
        <p14:creationId xmlns:p14="http://schemas.microsoft.com/office/powerpoint/2010/main" val="12391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理論上之智能分佈</a:t>
            </a:r>
          </a:p>
        </p:txBody>
      </p:sp>
      <p:pic>
        <p:nvPicPr>
          <p:cNvPr id="32770" name="Picture 3" descr="掃瞄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443038"/>
            <a:ext cx="8280400" cy="4797425"/>
          </a:xfrm>
        </p:spPr>
      </p:pic>
    </p:spTree>
    <p:extLst>
      <p:ext uri="{BB962C8B-B14F-4D97-AF65-F5344CB8AC3E}">
        <p14:creationId xmlns:p14="http://schemas.microsoft.com/office/powerpoint/2010/main" val="244599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智能不足 </a:t>
            </a:r>
            <a:r>
              <a:rPr lang="en-US" altLang="zh-TW" smtClean="0"/>
              <a:t>– </a:t>
            </a:r>
            <a:r>
              <a:rPr lang="zh-TW" altLang="en-US" smtClean="0"/>
              <a:t>分類</a:t>
            </a:r>
          </a:p>
        </p:txBody>
      </p:sp>
      <p:graphicFrame>
        <p:nvGraphicFramePr>
          <p:cNvPr id="176131" name="Group 3"/>
          <p:cNvGraphicFramePr>
            <a:graphicFrameLocks noGrp="1"/>
          </p:cNvGraphicFramePr>
          <p:nvPr>
            <p:ph idx="1"/>
          </p:nvPr>
        </p:nvGraphicFramePr>
        <p:xfrm>
          <a:off x="1476375" y="1557338"/>
          <a:ext cx="6346825" cy="4924428"/>
        </p:xfrm>
        <a:graphic>
          <a:graphicData uri="http://schemas.openxmlformats.org/drawingml/2006/table">
            <a:tbl>
              <a:tblPr/>
              <a:tblGrid>
                <a:gridCol w="2057400"/>
                <a:gridCol w="1912938"/>
                <a:gridCol w="2376487"/>
              </a:tblGrid>
              <a:tr h="820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新細明體" pitchFamily="18" charset="-120"/>
                        </a:rPr>
                        <a:t>程度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新細明體" pitchFamily="18" charset="-120"/>
                        </a:rPr>
                        <a:t>IQ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新細明體" pitchFamily="18" charset="-120"/>
                        </a:rPr>
                        <a:t>範圍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新細明體" pitchFamily="18" charset="-120"/>
                        </a:rPr>
                        <a:t>心智年齡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新細明體" pitchFamily="18" charset="-120"/>
                        </a:rPr>
                        <a:t>歲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新細明體" pitchFamily="18" charset="-120"/>
                        </a:rPr>
                        <a:t>邊緣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新細明體" pitchFamily="18" charset="-120"/>
                        </a:rPr>
                        <a:t>70 – 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新細明體" pitchFamily="18" charset="-120"/>
                        </a:rPr>
                        <a:t>輕度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新細明體" pitchFamily="18" charset="-120"/>
                        </a:rPr>
                        <a:t>50 - 69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新細明體" pitchFamily="18" charset="-120"/>
                        </a:rPr>
                        <a:t>9 – &lt;12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新細明體" pitchFamily="18" charset="-120"/>
                        </a:rPr>
                        <a:t>中度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新細明體" pitchFamily="18" charset="-120"/>
                        </a:rPr>
                        <a:t>35 - 49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新細明體" pitchFamily="18" charset="-120"/>
                        </a:rPr>
                        <a:t>6 – &lt;9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新細明體" pitchFamily="18" charset="-120"/>
                        </a:rPr>
                        <a:t>重度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新細明體" pitchFamily="18" charset="-120"/>
                        </a:rPr>
                        <a:t>20 - 34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新細明體" pitchFamily="18" charset="-120"/>
                        </a:rPr>
                        <a:t>3 – &lt;6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新細明體" pitchFamily="18" charset="-120"/>
                        </a:rPr>
                        <a:t>極重度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新細明體" pitchFamily="18" charset="-120"/>
                        </a:rPr>
                        <a:t>&lt; 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新細明體" pitchFamily="18" charset="-120"/>
                        </a:rPr>
                        <a:t>&lt;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00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5400" dirty="0" smtClean="0"/>
              <a:t>智能不足 </a:t>
            </a:r>
            <a:r>
              <a:rPr lang="en-US" altLang="zh-TW" sz="5400" dirty="0" smtClean="0"/>
              <a:t>– </a:t>
            </a:r>
            <a:r>
              <a:rPr lang="zh-TW" altLang="en-US" sz="5400" dirty="0" smtClean="0"/>
              <a:t>盛行率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4075" y="1600200"/>
            <a:ext cx="6562725" cy="492442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600" dirty="0" smtClean="0"/>
              <a:t>邊緣性智能：</a:t>
            </a:r>
            <a:r>
              <a:rPr lang="en-US" altLang="zh-TW" sz="3600" dirty="0" smtClean="0">
                <a:solidFill>
                  <a:srgbClr val="FFFF00"/>
                </a:solidFill>
              </a:rPr>
              <a:t>6 - 7%</a:t>
            </a:r>
          </a:p>
          <a:p>
            <a:pPr eaLnBrk="1" hangingPunct="1">
              <a:defRPr/>
            </a:pPr>
            <a:r>
              <a:rPr lang="zh-TW" altLang="en-US" sz="3600" dirty="0" smtClean="0"/>
              <a:t>智能不足：</a:t>
            </a:r>
            <a:r>
              <a:rPr lang="en-US" altLang="zh-TW" sz="3600" dirty="0" smtClean="0"/>
              <a:t>1 - 2%</a:t>
            </a:r>
          </a:p>
          <a:p>
            <a:pPr lvl="1" eaLnBrk="1" hangingPunct="1">
              <a:defRPr/>
            </a:pPr>
            <a:r>
              <a:rPr lang="zh-TW" altLang="en-US" sz="3600" dirty="0" smtClean="0"/>
              <a:t>輕度：</a:t>
            </a:r>
            <a:r>
              <a:rPr lang="en-US" altLang="zh-TW" sz="3600" dirty="0" smtClean="0"/>
              <a:t>85%</a:t>
            </a:r>
          </a:p>
          <a:p>
            <a:pPr lvl="1" eaLnBrk="1" hangingPunct="1">
              <a:defRPr/>
            </a:pPr>
            <a:r>
              <a:rPr lang="zh-TW" altLang="en-US" sz="3600" dirty="0" smtClean="0"/>
              <a:t>中度：</a:t>
            </a:r>
            <a:r>
              <a:rPr lang="en-US" altLang="zh-TW" sz="3600" dirty="0" smtClean="0"/>
              <a:t>10%</a:t>
            </a:r>
          </a:p>
          <a:p>
            <a:pPr lvl="1" eaLnBrk="1" hangingPunct="1">
              <a:defRPr/>
            </a:pPr>
            <a:r>
              <a:rPr lang="zh-TW" altLang="en-US" sz="3600" dirty="0" smtClean="0"/>
              <a:t>重度：</a:t>
            </a:r>
            <a:r>
              <a:rPr lang="en-US" altLang="zh-TW" sz="3600" dirty="0" smtClean="0"/>
              <a:t>4%</a:t>
            </a:r>
          </a:p>
          <a:p>
            <a:pPr lvl="1" eaLnBrk="1" hangingPunct="1">
              <a:defRPr/>
            </a:pPr>
            <a:r>
              <a:rPr lang="zh-TW" altLang="en-US" sz="3600" dirty="0" smtClean="0"/>
              <a:t>極重度：</a:t>
            </a:r>
            <a:r>
              <a:rPr lang="en-US" altLang="zh-TW" sz="3600" dirty="0" smtClean="0"/>
              <a:t>1%</a:t>
            </a:r>
          </a:p>
          <a:p>
            <a:pPr eaLnBrk="1" hangingPunct="1">
              <a:defRPr/>
            </a:pPr>
            <a:r>
              <a:rPr lang="zh-TW" altLang="en-US" sz="3600" dirty="0" smtClean="0"/>
              <a:t>男：女＝</a:t>
            </a:r>
            <a:r>
              <a:rPr lang="en-US" altLang="zh-TW" sz="3600" dirty="0" smtClean="0"/>
              <a:t>1.5</a:t>
            </a:r>
            <a:r>
              <a:rPr lang="zh-TW" altLang="en-US" sz="3600" dirty="0" smtClean="0"/>
              <a:t>：</a:t>
            </a:r>
            <a:r>
              <a:rPr lang="en-US" altLang="zh-TW" sz="3600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2256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zh-TW" altLang="en-US"/>
              <a:t>智能不足 </a:t>
            </a:r>
            <a:r>
              <a:rPr lang="en-US" altLang="zh-TW"/>
              <a:t>– </a:t>
            </a:r>
            <a:r>
              <a:rPr lang="zh-TW" altLang="en-US"/>
              <a:t>診斷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24000"/>
            <a:ext cx="8208963" cy="50292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zh-TW" altLang="en-US" sz="2800" dirty="0"/>
              <a:t>智能不足為廣泛之認知功能與社交能力障礙。除智力測驗顯示智商</a:t>
            </a:r>
            <a:r>
              <a:rPr lang="zh-TW" altLang="en-US" sz="2800" dirty="0">
                <a:solidFill>
                  <a:srgbClr val="FFFF00"/>
                </a:solidFill>
              </a:rPr>
              <a:t>低於</a:t>
            </a:r>
            <a:r>
              <a:rPr lang="en-US" altLang="zh-TW" sz="2800" dirty="0">
                <a:solidFill>
                  <a:srgbClr val="FFFF00"/>
                </a:solidFill>
              </a:rPr>
              <a:t>70</a:t>
            </a:r>
            <a:r>
              <a:rPr lang="zh-TW" altLang="en-US" sz="2800" dirty="0"/>
              <a:t>以外，並有</a:t>
            </a:r>
            <a:r>
              <a:rPr lang="zh-TW" altLang="en-US" sz="2800" dirty="0">
                <a:solidFill>
                  <a:srgbClr val="FFFF00"/>
                </a:solidFill>
              </a:rPr>
              <a:t>多方面適應障礙</a:t>
            </a:r>
            <a:r>
              <a:rPr lang="zh-TW" altLang="en-US" sz="2800" dirty="0"/>
              <a:t>之證據</a:t>
            </a:r>
          </a:p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zh-TW" altLang="en-US" sz="2800" dirty="0"/>
              <a:t>診斷工具：</a:t>
            </a:r>
          </a:p>
          <a:p>
            <a:pPr lvl="1">
              <a:lnSpc>
                <a:spcPct val="110000"/>
              </a:lnSpc>
              <a:spcBef>
                <a:spcPct val="30000"/>
              </a:spcBef>
              <a:defRPr/>
            </a:pPr>
            <a:r>
              <a:rPr lang="zh-TW" altLang="en-US" sz="2400" dirty="0"/>
              <a:t>嬰幼兒：臨床觀察、</a:t>
            </a:r>
            <a:r>
              <a:rPr lang="en-US" altLang="zh-TW" sz="2400" dirty="0"/>
              <a:t>Gesell and </a:t>
            </a:r>
            <a:r>
              <a:rPr lang="en-US" altLang="zh-TW" sz="2400" dirty="0" err="1"/>
              <a:t>Bayley</a:t>
            </a:r>
            <a:r>
              <a:rPr lang="en-US" altLang="zh-TW" sz="2400" dirty="0"/>
              <a:t> scale</a:t>
            </a:r>
            <a:r>
              <a:rPr lang="zh-TW" altLang="en-US" sz="2400" dirty="0"/>
              <a:t>、瑞文氏圖形推理測驗等</a:t>
            </a:r>
          </a:p>
          <a:p>
            <a:pPr lvl="1">
              <a:lnSpc>
                <a:spcPct val="110000"/>
              </a:lnSpc>
              <a:spcBef>
                <a:spcPct val="30000"/>
              </a:spcBef>
              <a:defRPr/>
            </a:pPr>
            <a:r>
              <a:rPr lang="zh-TW" altLang="en-US" sz="2400" dirty="0"/>
              <a:t>兒童（</a:t>
            </a:r>
            <a:r>
              <a:rPr lang="en-US" altLang="zh-TW" sz="2400" dirty="0"/>
              <a:t>6</a:t>
            </a:r>
            <a:r>
              <a:rPr lang="zh-TW" altLang="en-US" sz="2400" dirty="0"/>
              <a:t>至</a:t>
            </a:r>
            <a:r>
              <a:rPr lang="en-US" altLang="zh-TW" sz="2400" dirty="0"/>
              <a:t>16</a:t>
            </a:r>
            <a:r>
              <a:rPr lang="zh-TW" altLang="en-US" sz="2400" dirty="0"/>
              <a:t>歲）：魏氏兒童智力測驗（</a:t>
            </a:r>
            <a:r>
              <a:rPr lang="en-US" altLang="zh-TW" sz="2400" dirty="0"/>
              <a:t>WISC-III</a:t>
            </a:r>
            <a:r>
              <a:rPr lang="zh-TW" altLang="en-US" sz="2400" dirty="0"/>
              <a:t>）</a:t>
            </a:r>
          </a:p>
          <a:p>
            <a:pPr lvl="1">
              <a:lnSpc>
                <a:spcPct val="110000"/>
              </a:lnSpc>
              <a:spcBef>
                <a:spcPct val="30000"/>
              </a:spcBef>
              <a:defRPr/>
            </a:pPr>
            <a:r>
              <a:rPr lang="zh-TW" altLang="en-US" sz="2400" dirty="0"/>
              <a:t>成人（</a:t>
            </a:r>
            <a:r>
              <a:rPr lang="en-US" altLang="zh-TW" sz="2400" dirty="0"/>
              <a:t>16</a:t>
            </a:r>
            <a:r>
              <a:rPr lang="zh-TW" altLang="en-US" sz="2400" dirty="0"/>
              <a:t>歲以上）：魏氏成人智力測驗（</a:t>
            </a:r>
            <a:r>
              <a:rPr lang="en-US" altLang="zh-TW" sz="2400" dirty="0"/>
              <a:t>WAIS-III</a:t>
            </a:r>
            <a:r>
              <a:rPr lang="zh-TW" altLang="en-US" sz="24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44099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1354162"/>
          </a:xfrm>
        </p:spPr>
        <p:txBody>
          <a:bodyPr/>
          <a:lstStyle/>
          <a:p>
            <a:r>
              <a:rPr lang="zh-TW" altLang="en-US" sz="4800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文明的悲劇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1950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年代</a:t>
            </a:r>
            <a:r>
              <a:rPr lang="zh-TW" altLang="en-US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精神藥物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發明至今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36504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美國</a:t>
            </a:r>
            <a:r>
              <a:rPr lang="zh-TW" altLang="en-US" sz="3600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憂鬱症</a:t>
            </a: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於五十年間成長十倍</a:t>
            </a:r>
            <a:endParaRPr lang="en-US" altLang="zh-TW" sz="3600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台灣</a:t>
            </a:r>
            <a:r>
              <a:rPr lang="zh-TW" altLang="en-US" sz="3600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憂鬱症</a:t>
            </a: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sz="3600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焦慮症</a:t>
            </a: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於二十年間成長超過二倍</a:t>
            </a:r>
            <a:endParaRPr lang="en-US" altLang="zh-TW" sz="3600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全球兒童</a:t>
            </a:r>
            <a:r>
              <a:rPr lang="zh-TW" altLang="en-US" sz="3600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注意力不足</a:t>
            </a:r>
            <a:r>
              <a:rPr lang="en-US" altLang="zh-TW" sz="3600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3600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過動症</a:t>
            </a: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sz="3600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泛自閉症</a:t>
            </a: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呈倍數成長</a:t>
            </a:r>
            <a:endParaRPr lang="en-US" altLang="zh-TW" sz="3600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工業國家</a:t>
            </a:r>
            <a:r>
              <a:rPr lang="zh-TW" altLang="en-US" sz="3600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憂鬱症</a:t>
            </a:r>
            <a:r>
              <a:rPr lang="zh-TW" altLang="en-US" sz="3600" u="sng" dirty="0">
                <a:latin typeface="微軟正黑體" pitchFamily="34" charset="-120"/>
                <a:ea typeface="微軟正黑體" pitchFamily="34" charset="-120"/>
              </a:rPr>
              <a:t>年發生率</a:t>
            </a: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約為原始部落的</a:t>
            </a:r>
            <a:r>
              <a:rPr lang="en-US" altLang="zh-TW" sz="3600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3600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！</a:t>
            </a:r>
            <a:r>
              <a:rPr lang="en-US" altLang="zh-TW" sz="3600" dirty="0">
                <a:latin typeface="微軟正黑體" pitchFamily="34" charset="-120"/>
                <a:ea typeface="微軟正黑體" pitchFamily="34" charset="-120"/>
              </a:rPr>
              <a:t>(1/2000</a:t>
            </a: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3600" dirty="0">
                <a:latin typeface="微軟正黑體" pitchFamily="34" charset="-120"/>
                <a:ea typeface="微軟正黑體" pitchFamily="34" charset="-120"/>
              </a:rPr>
              <a:t>1/20)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1604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2392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智能不足 </a:t>
            </a:r>
            <a:r>
              <a:rPr lang="en-US" altLang="zh-TW" smtClean="0"/>
              <a:t>– </a:t>
            </a:r>
            <a:r>
              <a:rPr lang="zh-TW" altLang="en-US" smtClean="0"/>
              <a:t>病因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5516563"/>
            <a:ext cx="8075612" cy="936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sz="2000" smtClean="0"/>
              <a:t>40</a:t>
            </a:r>
            <a:r>
              <a:rPr lang="zh-TW" altLang="en-US" sz="2000" smtClean="0"/>
              <a:t>％無特殊原因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2000" smtClean="0"/>
              <a:t>有特殊身體病因者多為較嚴重之智能不足，且多合併身體缺陷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zh-TW" sz="2000" smtClean="0"/>
          </a:p>
        </p:txBody>
      </p:sp>
      <p:graphicFrame>
        <p:nvGraphicFramePr>
          <p:cNvPr id="178180" name="Group 4"/>
          <p:cNvGraphicFramePr>
            <a:graphicFrameLocks noGrp="1"/>
          </p:cNvGraphicFramePr>
          <p:nvPr>
            <p:ph sz="half" idx="2"/>
          </p:nvPr>
        </p:nvGraphicFramePr>
        <p:xfrm>
          <a:off x="611188" y="1628775"/>
          <a:ext cx="7859712" cy="3746501"/>
        </p:xfrm>
        <a:graphic>
          <a:graphicData uri="http://schemas.openxmlformats.org/drawingml/2006/table">
            <a:tbl>
              <a:tblPr/>
              <a:tblGrid>
                <a:gridCol w="2665412"/>
                <a:gridCol w="5194300"/>
              </a:tblGrid>
              <a:tr h="903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新細明體" pitchFamily="18" charset="-120"/>
                        </a:rPr>
                        <a:t>基因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新細明體" pitchFamily="18" charset="-120"/>
                        </a:rPr>
                        <a:t>唐氏症、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新細明體" pitchFamily="18" charset="-120"/>
                        </a:rPr>
                        <a:t>XXY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新細明體" pitchFamily="18" charset="-120"/>
                        </a:rPr>
                        <a:t>、脆弱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新細明體" pitchFamily="18" charset="-120"/>
                        </a:rPr>
                        <a:t>X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新細明體" pitchFamily="18" charset="-120"/>
                        </a:rPr>
                        <a:t>症候群、苯酮酸尿症等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新細明體" pitchFamily="18" charset="-120"/>
                        </a:rPr>
                        <a:t>胎內因素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新細明體" pitchFamily="18" charset="-120"/>
                        </a:rPr>
                        <a:t>嬰兒酒精症候群、德國麻疹感染、藥物等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新細明體" pitchFamily="18" charset="-120"/>
                        </a:rPr>
                        <a:t>週產因素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新細明體" pitchFamily="18" charset="-120"/>
                        </a:rPr>
                        <a:t>嬰兒窘迫症、新生兒感染等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新細明體" pitchFamily="18" charset="-120"/>
                        </a:rPr>
                        <a:t>疾病因素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新細明體" pitchFamily="18" charset="-120"/>
                        </a:rPr>
                        <a:t>腦炎、癲癇、頭部外傷、鉛中毒等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新細明體" pitchFamily="18" charset="-120"/>
                        </a:rPr>
                        <a:t>環境因素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新細明體" pitchFamily="18" charset="-120"/>
                        </a:rPr>
                        <a:t>營養缺乏、刺激剝奪、虐待等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221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/>
              <a:t>智能不足 </a:t>
            </a:r>
            <a:r>
              <a:rPr lang="en-US" altLang="zh-TW" dirty="0"/>
              <a:t>– </a:t>
            </a:r>
            <a:r>
              <a:rPr lang="zh-TW" altLang="en-US" dirty="0"/>
              <a:t>合併症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00200"/>
            <a:ext cx="7570787" cy="4530725"/>
          </a:xfrm>
        </p:spPr>
        <p:txBody>
          <a:bodyPr/>
          <a:lstStyle/>
          <a:p>
            <a:pPr>
              <a:defRPr/>
            </a:pPr>
            <a:r>
              <a:rPr lang="zh-TW" altLang="en-US"/>
              <a:t>性格及行為障礙：約</a:t>
            </a:r>
            <a:r>
              <a:rPr lang="en-US" altLang="zh-TW"/>
              <a:t>25-30</a:t>
            </a:r>
            <a:r>
              <a:rPr lang="zh-TW" altLang="en-US"/>
              <a:t>％</a:t>
            </a:r>
          </a:p>
          <a:p>
            <a:pPr>
              <a:defRPr/>
            </a:pPr>
            <a:r>
              <a:rPr lang="zh-TW" altLang="en-US"/>
              <a:t>情緒障礙：約</a:t>
            </a:r>
            <a:r>
              <a:rPr lang="en-US" altLang="zh-TW"/>
              <a:t>10-15%</a:t>
            </a:r>
          </a:p>
          <a:p>
            <a:pPr>
              <a:defRPr/>
            </a:pPr>
            <a:r>
              <a:rPr lang="zh-TW" altLang="en-US"/>
              <a:t>強迫、重複症狀：約</a:t>
            </a:r>
            <a:r>
              <a:rPr lang="en-US" altLang="zh-TW"/>
              <a:t>4%</a:t>
            </a:r>
          </a:p>
          <a:p>
            <a:pPr>
              <a:defRPr/>
            </a:pPr>
            <a:r>
              <a:rPr lang="zh-TW" altLang="en-US"/>
              <a:t>精神分裂病：約</a:t>
            </a:r>
            <a:r>
              <a:rPr lang="en-US" altLang="zh-TW"/>
              <a:t>3%</a:t>
            </a:r>
          </a:p>
          <a:p>
            <a:pPr>
              <a:defRPr/>
            </a:pPr>
            <a:r>
              <a:rPr lang="zh-TW" altLang="en-US"/>
              <a:t>失智症：約</a:t>
            </a:r>
            <a:r>
              <a:rPr lang="en-US" altLang="zh-TW"/>
              <a:t>22%</a:t>
            </a:r>
          </a:p>
          <a:p>
            <a:pPr>
              <a:defRPr/>
            </a:pPr>
            <a:r>
              <a:rPr lang="zh-TW" altLang="en-US"/>
              <a:t>其他：自我傷害、暫時性妄想及幻覺、衝動控制差、犯罪行為、物質濫用等</a:t>
            </a:r>
          </a:p>
        </p:txBody>
      </p:sp>
    </p:spTree>
    <p:extLst>
      <p:ext uri="{BB962C8B-B14F-4D97-AF65-F5344CB8AC3E}">
        <p14:creationId xmlns:p14="http://schemas.microsoft.com/office/powerpoint/2010/main" val="308049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zh-TW" altLang="en-US"/>
              <a:t>智能不足 </a:t>
            </a:r>
            <a:r>
              <a:rPr lang="en-US" altLang="zh-TW"/>
              <a:t>– </a:t>
            </a:r>
            <a:r>
              <a:rPr lang="zh-TW" altLang="en-US"/>
              <a:t>預後</a:t>
            </a:r>
          </a:p>
        </p:txBody>
      </p:sp>
      <p:graphicFrame>
        <p:nvGraphicFramePr>
          <p:cNvPr id="219139" name="Group 3"/>
          <p:cNvGraphicFramePr>
            <a:graphicFrameLocks noGrp="1"/>
          </p:cNvGraphicFramePr>
          <p:nvPr>
            <p:ph idx="1"/>
          </p:nvPr>
        </p:nvGraphicFramePr>
        <p:xfrm>
          <a:off x="1116013" y="1557338"/>
          <a:ext cx="6851650" cy="4684395"/>
        </p:xfrm>
        <a:graphic>
          <a:graphicData uri="http://schemas.openxmlformats.org/drawingml/2006/table">
            <a:tbl>
              <a:tblPr/>
              <a:tblGrid>
                <a:gridCol w="2743200"/>
                <a:gridCol w="4108450"/>
              </a:tblGrid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rPr>
                        <a:t>程度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rPr>
                        <a:t>預後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rPr>
                        <a:t>輕度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rPr>
                        <a:t>具自我照顧功能，可發展基本工作能力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rPr>
                        <a:t>中度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rPr>
                        <a:t>在監護下可自我照顧並發展簡單工作能力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rPr>
                        <a:t>重度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rPr>
                        <a:t>在監護下可發展基本自我照顧能力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rPr>
                        <a:t>極重度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rPr>
                        <a:t>需全職養護，可有少許言語或運動功能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911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rgbClr val="FFFF00"/>
                </a:solidFill>
              </a:rPr>
              <a:t>邊緣性智能</a:t>
            </a:r>
            <a:r>
              <a:rPr lang="zh-TW" altLang="en-US" smtClean="0"/>
              <a:t> </a:t>
            </a:r>
            <a:r>
              <a:rPr lang="en-US" altLang="zh-TW" smtClean="0"/>
              <a:t>– </a:t>
            </a:r>
            <a:r>
              <a:rPr lang="zh-TW" altLang="en-US" smtClean="0"/>
              <a:t>診斷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一、智商介於 </a:t>
            </a:r>
            <a:r>
              <a:rPr lang="en-US" altLang="zh-TW" dirty="0" smtClean="0"/>
              <a:t>71 </a:t>
            </a:r>
            <a:r>
              <a:rPr lang="zh-TW" altLang="en-US" dirty="0" smtClean="0"/>
              <a:t>至 </a:t>
            </a:r>
            <a:r>
              <a:rPr lang="en-US" altLang="zh-TW" dirty="0" smtClean="0"/>
              <a:t>84 </a:t>
            </a:r>
            <a:r>
              <a:rPr lang="zh-TW" altLang="en-US" dirty="0" smtClean="0"/>
              <a:t>之間</a:t>
            </a:r>
          </a:p>
          <a:p>
            <a:pPr eaLnBrk="1" hangingPunct="1">
              <a:defRPr/>
            </a:pPr>
            <a:r>
              <a:rPr lang="zh-TW" altLang="en-US" dirty="0" smtClean="0"/>
              <a:t>二、在課業、社交或工作等領域出現障礙</a:t>
            </a:r>
          </a:p>
          <a:p>
            <a:pPr eaLnBrk="1" hangingPunct="1">
              <a:defRPr/>
            </a:pPr>
            <a:r>
              <a:rPr lang="zh-TW" altLang="en-US" dirty="0" smtClean="0"/>
              <a:t>簡單辨別：</a:t>
            </a:r>
          </a:p>
          <a:p>
            <a:pPr lvl="1" eaLnBrk="1" hangingPunct="1">
              <a:defRPr/>
            </a:pPr>
            <a:r>
              <a:rPr lang="zh-TW" altLang="en-US" dirty="0" smtClean="0"/>
              <a:t>小學中年級後成績倒數或普遍不及格</a:t>
            </a:r>
          </a:p>
          <a:p>
            <a:pPr lvl="1" eaLnBrk="1" hangingPunct="1">
              <a:defRPr/>
            </a:pPr>
            <a:r>
              <a:rPr lang="zh-TW" altLang="en-US" dirty="0" smtClean="0"/>
              <a:t>最高學歷低於高中、職</a:t>
            </a:r>
          </a:p>
          <a:p>
            <a:pPr lvl="1" eaLnBrk="1" hangingPunct="1">
              <a:defRPr/>
            </a:pPr>
            <a:r>
              <a:rPr lang="zh-TW" altLang="en-US" dirty="0" smtClean="0"/>
              <a:t>過去未曾工作或僅從事過簡單工作</a:t>
            </a:r>
            <a:endParaRPr lang="en-US" altLang="zh-TW" dirty="0" smtClean="0"/>
          </a:p>
          <a:p>
            <a:pPr lvl="1" eaLnBrk="1" hangingPunct="1">
              <a:defRPr/>
            </a:pPr>
            <a:r>
              <a:rPr lang="en-US" altLang="zh-TW" dirty="0" smtClean="0">
                <a:solidFill>
                  <a:srgbClr val="FFFF00"/>
                </a:solidFill>
              </a:rPr>
              <a:t>2 x 48 </a:t>
            </a:r>
            <a:r>
              <a:rPr lang="zh-TW" altLang="en-US" dirty="0" smtClean="0">
                <a:solidFill>
                  <a:srgbClr val="FFFF00"/>
                </a:solidFill>
              </a:rPr>
              <a:t>無法心算算出</a:t>
            </a:r>
            <a:endParaRPr lang="en-US" altLang="zh-TW" dirty="0" smtClean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zh-TW" altLang="en-US" dirty="0" smtClean="0">
                <a:solidFill>
                  <a:srgbClr val="FFFF00"/>
                </a:solidFill>
              </a:rPr>
              <a:t>成語無法說出意涵</a:t>
            </a:r>
          </a:p>
        </p:txBody>
      </p:sp>
    </p:spTree>
    <p:extLst>
      <p:ext uri="{BB962C8B-B14F-4D97-AF65-F5344CB8AC3E}">
        <p14:creationId xmlns:p14="http://schemas.microsoft.com/office/powerpoint/2010/main" val="218693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邊緣性智能 </a:t>
            </a:r>
            <a:r>
              <a:rPr lang="en-US" altLang="zh-TW" smtClean="0"/>
              <a:t>– </a:t>
            </a:r>
            <a:r>
              <a:rPr lang="zh-TW" altLang="en-US" smtClean="0"/>
              <a:t>臨床意義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常為父母、師長所忽略或誤解</a:t>
            </a:r>
          </a:p>
          <a:p>
            <a:pPr eaLnBrk="1" hangingPunct="1">
              <a:defRPr/>
            </a:pPr>
            <a:r>
              <a:rPr lang="zh-TW" altLang="en-US" smtClean="0"/>
              <a:t>成長過程多挫折感</a:t>
            </a:r>
          </a:p>
          <a:p>
            <a:pPr eaLnBrk="1" hangingPunct="1">
              <a:defRPr/>
            </a:pPr>
            <a:r>
              <a:rPr lang="zh-TW" altLang="en-US" smtClean="0"/>
              <a:t>青少年後易產生情緒障礙、行為問題、物質濫用或犯罪問題等</a:t>
            </a:r>
          </a:p>
          <a:p>
            <a:pPr eaLnBrk="1" hangingPunct="1">
              <a:defRPr/>
            </a:pPr>
            <a:r>
              <a:rPr lang="zh-TW" altLang="en-US" smtClean="0"/>
              <a:t>壓力下較一般人容易出現憂鬱症狀、短暫精神症狀、解離症狀（常被誤認為鬼神附身）、自我傷害、失控行為、逃避行為等</a:t>
            </a:r>
          </a:p>
        </p:txBody>
      </p:sp>
    </p:spTree>
    <p:extLst>
      <p:ext uri="{BB962C8B-B14F-4D97-AF65-F5344CB8AC3E}">
        <p14:creationId xmlns:p14="http://schemas.microsoft.com/office/powerpoint/2010/main" val="315807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邊緣性智能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協助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zh-TW" altLang="en-US" smtClean="0"/>
              <a:t>父母、師長、手足、同儕等之教育，多體諒、少誤解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mtClean="0"/>
              <a:t>即早治療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mtClean="0"/>
              <a:t>小班教學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mtClean="0"/>
              <a:t>個人化之教學方法與進度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mtClean="0"/>
              <a:t>認識自己的長處、短處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mtClean="0"/>
              <a:t>發展個人興趣與專長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mtClean="0"/>
              <a:t>維持人際互動、增強社交技巧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mtClean="0"/>
              <a:t>善用工具：如電腦、計算機等</a:t>
            </a:r>
          </a:p>
        </p:txBody>
      </p:sp>
    </p:spTree>
    <p:extLst>
      <p:ext uri="{BB962C8B-B14F-4D97-AF65-F5344CB8AC3E}">
        <p14:creationId xmlns:p14="http://schemas.microsoft.com/office/powerpoint/2010/main" val="328190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16632"/>
            <a:ext cx="8229600" cy="18288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6600" b="1" dirty="0" smtClean="0"/>
              <a:t>學習障礙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700808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5400" dirty="0" smtClean="0"/>
              <a:t>Learning Disability</a:t>
            </a:r>
          </a:p>
        </p:txBody>
      </p:sp>
      <p:pic>
        <p:nvPicPr>
          <p:cNvPr id="4" name="Picture 2" descr="ãmixed pizza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94805"/>
            <a:ext cx="3702546" cy="3702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80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學習障礙 </a:t>
            </a:r>
            <a:r>
              <a:rPr lang="en-US" altLang="zh-TW" smtClean="0"/>
              <a:t>– </a:t>
            </a:r>
            <a:r>
              <a:rPr lang="zh-TW" altLang="en-US" smtClean="0"/>
              <a:t>定義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12875"/>
            <a:ext cx="8507288" cy="518477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</a:rPr>
              <a:t>		</a:t>
            </a:r>
            <a:r>
              <a:rPr lang="zh-TW" altLang="en-US" dirty="0" smtClean="0"/>
              <a:t>學習障礙係指因</a:t>
            </a:r>
            <a:r>
              <a:rPr lang="zh-TW" altLang="en-US" dirty="0" smtClean="0">
                <a:solidFill>
                  <a:srgbClr val="FFFF99"/>
                </a:solidFill>
              </a:rPr>
              <a:t>神經心理功能異常</a:t>
            </a:r>
            <a:r>
              <a:rPr lang="zh-TW" altLang="en-US" dirty="0" smtClean="0"/>
              <a:t>，導致學生在聽、說、讀、寫、算之學習，表現出注意力、知覺辨識、記憶、理解、推理或表達等能力有顯著困難者。學習障礙為統稱一群不同</a:t>
            </a:r>
            <a:r>
              <a:rPr lang="zh-TW" altLang="en-US" dirty="0" smtClean="0">
                <a:solidFill>
                  <a:srgbClr val="FFFF99"/>
                </a:solidFill>
              </a:rPr>
              <a:t>心理歷程異常</a:t>
            </a:r>
            <a:r>
              <a:rPr lang="zh-TW" altLang="en-US" dirty="0" smtClean="0"/>
              <a:t>之類型，如閱讀障礙、書寫障礙、數學障礙、知動協調異常、注意力缺陷、或記憶力缺陷等。學習障礙</a:t>
            </a:r>
            <a:r>
              <a:rPr lang="zh-TW" altLang="en-US" dirty="0" smtClean="0">
                <a:solidFill>
                  <a:srgbClr val="FFFF00"/>
                </a:solidFill>
              </a:rPr>
              <a:t>並非</a:t>
            </a:r>
            <a:r>
              <a:rPr lang="zh-TW" altLang="en-US" dirty="0" smtClean="0"/>
              <a:t>因感官障礙、情緒障礙等障礙因素，或文化刺激不足、教學不當等環境因素直接造成之結果。</a:t>
            </a:r>
          </a:p>
        </p:txBody>
      </p:sp>
    </p:spTree>
    <p:extLst>
      <p:ext uri="{BB962C8B-B14F-4D97-AF65-F5344CB8AC3E}">
        <p14:creationId xmlns:p14="http://schemas.microsoft.com/office/powerpoint/2010/main" val="150472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學習障礙 </a:t>
            </a:r>
            <a:r>
              <a:rPr lang="en-US" altLang="zh-TW" smtClean="0"/>
              <a:t>– </a:t>
            </a:r>
            <a:r>
              <a:rPr lang="zh-TW" altLang="en-US" smtClean="0"/>
              <a:t>特徵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rgbClr val="FFFF99"/>
                </a:solidFill>
                <a:latin typeface="Times New Roman" pitchFamily="18" charset="0"/>
              </a:rPr>
              <a:t>終其一生、持續的障礙</a:t>
            </a:r>
          </a:p>
          <a:p>
            <a:pPr eaLnBrk="1" hangingPunct="1">
              <a:defRPr/>
            </a:pPr>
            <a:r>
              <a:rPr lang="zh-TW" altLang="en-US" dirty="0" smtClean="0">
                <a:latin typeface="Times New Roman" pitchFamily="18" charset="0"/>
              </a:rPr>
              <a:t>主因</a:t>
            </a:r>
            <a:r>
              <a:rPr lang="zh-TW" altLang="en-US" dirty="0" smtClean="0">
                <a:solidFill>
                  <a:srgbClr val="FFFF99"/>
                </a:solidFill>
                <a:latin typeface="Times New Roman" pitchFamily="18" charset="0"/>
              </a:rPr>
              <a:t>並非</a:t>
            </a:r>
            <a:r>
              <a:rPr lang="zh-TW" altLang="en-US" dirty="0" smtClean="0">
                <a:latin typeface="Times New Roman" pitchFamily="18" charset="0"/>
              </a:rPr>
              <a:t>環境或個人智力、情緒、動機、聽力或視力等因素</a:t>
            </a:r>
          </a:p>
          <a:p>
            <a:pPr eaLnBrk="1" hangingPunct="1">
              <a:defRPr/>
            </a:pPr>
            <a:r>
              <a:rPr lang="zh-TW" altLang="en-US" dirty="0" smtClean="0">
                <a:latin typeface="Times New Roman" pitchFamily="18" charset="0"/>
              </a:rPr>
              <a:t>心理歷程困難：</a:t>
            </a:r>
            <a:r>
              <a:rPr lang="zh-TW" altLang="en-US" dirty="0" smtClean="0">
                <a:solidFill>
                  <a:srgbClr val="FFFF99"/>
                </a:solidFill>
                <a:latin typeface="Times New Roman" pitchFamily="18" charset="0"/>
              </a:rPr>
              <a:t>隱形的障礙</a:t>
            </a:r>
            <a:r>
              <a:rPr lang="zh-TW" altLang="en-US" dirty="0" smtClean="0">
                <a:latin typeface="Times New Roman" pitchFamily="18" charset="0"/>
              </a:rPr>
              <a:t>，即使努力也很難克服</a:t>
            </a:r>
          </a:p>
          <a:p>
            <a:pPr eaLnBrk="1" hangingPunct="1">
              <a:defRPr/>
            </a:pPr>
            <a:r>
              <a:rPr lang="zh-TW" altLang="en-US" dirty="0" smtClean="0">
                <a:latin typeface="Times New Roman" pitchFamily="18" charset="0"/>
              </a:rPr>
              <a:t>對</a:t>
            </a:r>
            <a:r>
              <a:rPr lang="zh-TW" altLang="en-US" dirty="0" smtClean="0">
                <a:solidFill>
                  <a:srgbClr val="FFFF99"/>
                </a:solidFill>
                <a:latin typeface="Times New Roman" pitchFamily="18" charset="0"/>
              </a:rPr>
              <a:t>特殊學習方式</a:t>
            </a:r>
            <a:r>
              <a:rPr lang="zh-TW" altLang="en-US" dirty="0" smtClean="0">
                <a:latin typeface="Times New Roman" pitchFamily="18" charset="0"/>
              </a:rPr>
              <a:t>的依賴（特教的需求）</a:t>
            </a:r>
            <a:r>
              <a:rPr lang="zh-TW" alt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542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DSM-IV </a:t>
            </a:r>
            <a:r>
              <a:rPr lang="zh-TW" altLang="en-US" smtClean="0"/>
              <a:t>學習疾患（</a:t>
            </a:r>
            <a:r>
              <a:rPr lang="en-US" altLang="zh-TW" smtClean="0"/>
              <a:t>learning disorder</a:t>
            </a:r>
            <a:r>
              <a:rPr lang="zh-TW" altLang="en-US" smtClean="0"/>
              <a:t>）分類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9988"/>
            <a:ext cx="8229600" cy="369093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閱讀疾患（</a:t>
            </a:r>
            <a:r>
              <a:rPr lang="en-US" altLang="zh-TW" dirty="0" smtClean="0"/>
              <a:t>reading disorder</a:t>
            </a:r>
            <a:r>
              <a:rPr lang="zh-TW" altLang="en-US" dirty="0" smtClean="0"/>
              <a:t>）</a:t>
            </a:r>
          </a:p>
          <a:p>
            <a:pPr eaLnBrk="1" hangingPunct="1">
              <a:defRPr/>
            </a:pPr>
            <a:r>
              <a:rPr lang="zh-TW" altLang="en-US" dirty="0" smtClean="0"/>
              <a:t>書寫疾患（</a:t>
            </a:r>
            <a:r>
              <a:rPr lang="en-US" altLang="zh-TW" dirty="0" smtClean="0"/>
              <a:t>disorder of written expression</a:t>
            </a:r>
            <a:r>
              <a:rPr lang="zh-TW" altLang="en-US" dirty="0" smtClean="0"/>
              <a:t>）</a:t>
            </a:r>
          </a:p>
          <a:p>
            <a:pPr eaLnBrk="1" hangingPunct="1">
              <a:defRPr/>
            </a:pPr>
            <a:r>
              <a:rPr lang="zh-TW" altLang="en-US" dirty="0" smtClean="0"/>
              <a:t>數學疾患（</a:t>
            </a:r>
            <a:r>
              <a:rPr lang="en-US" altLang="zh-TW" dirty="0" smtClean="0"/>
              <a:t>mathematics disorder</a:t>
            </a:r>
            <a:r>
              <a:rPr lang="zh-TW" altLang="en-US" dirty="0" smtClean="0"/>
              <a:t>）</a:t>
            </a:r>
          </a:p>
          <a:p>
            <a:pPr eaLnBrk="1" hangingPunct="1">
              <a:defRPr/>
            </a:pPr>
            <a:r>
              <a:rPr lang="zh-TW" altLang="en-US" dirty="0" smtClean="0"/>
              <a:t>其他學習疾患（</a:t>
            </a:r>
            <a:r>
              <a:rPr lang="en-US" altLang="zh-TW" dirty="0" smtClean="0"/>
              <a:t>learning disorder NOS</a:t>
            </a:r>
            <a:r>
              <a:rPr lang="zh-TW" altLang="en-US" dirty="0" smtClean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15851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ãæéµ² é­ãçåçæå°çµæ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"/>
            <a:ext cx="6429374" cy="6858000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1475656" y="1735068"/>
            <a:ext cx="22322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春秋</a:t>
            </a:r>
            <a:endParaRPr kumimoji="0" lang="en-US" altLang="zh-TW" sz="28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神醫扁鵲</a:t>
            </a:r>
            <a:endParaRPr kumimoji="0" lang="en-US" altLang="zh-TW" sz="28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2500</a:t>
            </a:r>
            <a:r>
              <a:rPr kumimoji="0"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年前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5580112" y="515719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魏文侯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DSM-IV </a:t>
            </a:r>
            <a:r>
              <a:rPr lang="zh-TW" altLang="en-US" smtClean="0"/>
              <a:t>其他發展疾患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2800" smtClean="0"/>
              <a:t>運動技能疾患（</a:t>
            </a:r>
            <a:r>
              <a:rPr lang="en-US" altLang="zh-TW" sz="2800" smtClean="0"/>
              <a:t>motor skills disorder</a:t>
            </a:r>
            <a:r>
              <a:rPr lang="zh-TW" altLang="en-US" sz="2800" smtClean="0"/>
              <a:t>）</a:t>
            </a:r>
          </a:p>
          <a:p>
            <a:pPr lvl="1" eaLnBrk="1" hangingPunct="1">
              <a:defRPr/>
            </a:pPr>
            <a:r>
              <a:rPr lang="zh-TW" altLang="en-US" sz="2400" smtClean="0"/>
              <a:t>發展性運動協調疾患（</a:t>
            </a:r>
            <a:r>
              <a:rPr lang="en-US" altLang="zh-TW" sz="2400" smtClean="0"/>
              <a:t>developmental coordination disorder</a:t>
            </a:r>
            <a:r>
              <a:rPr lang="zh-TW" altLang="en-US" sz="2400" smtClean="0"/>
              <a:t>）</a:t>
            </a:r>
          </a:p>
          <a:p>
            <a:pPr eaLnBrk="1" hangingPunct="1">
              <a:defRPr/>
            </a:pPr>
            <a:r>
              <a:rPr lang="zh-TW" altLang="en-US" sz="2800" smtClean="0"/>
              <a:t>溝通疾患（</a:t>
            </a:r>
            <a:r>
              <a:rPr lang="en-US" altLang="zh-TW" sz="2800" smtClean="0"/>
              <a:t>communication disorder</a:t>
            </a:r>
            <a:r>
              <a:rPr lang="zh-TW" altLang="en-US" sz="2800" smtClean="0"/>
              <a:t>）</a:t>
            </a:r>
          </a:p>
          <a:p>
            <a:pPr lvl="1" eaLnBrk="1" hangingPunct="1">
              <a:defRPr/>
            </a:pPr>
            <a:r>
              <a:rPr lang="zh-TW" altLang="en-US" sz="2400" smtClean="0"/>
              <a:t>表達性語言疾患（</a:t>
            </a:r>
            <a:r>
              <a:rPr lang="en-US" altLang="zh-TW" sz="2400" smtClean="0"/>
              <a:t>expressive language disorder</a:t>
            </a:r>
            <a:r>
              <a:rPr lang="zh-TW" altLang="en-US" sz="2400" smtClean="0"/>
              <a:t>）</a:t>
            </a:r>
          </a:p>
          <a:p>
            <a:pPr lvl="1" eaLnBrk="1" hangingPunct="1">
              <a:defRPr/>
            </a:pPr>
            <a:r>
              <a:rPr lang="zh-TW" altLang="en-US" sz="2400" smtClean="0"/>
              <a:t>接收性</a:t>
            </a:r>
            <a:r>
              <a:rPr lang="en-US" altLang="zh-TW" sz="2400" smtClean="0"/>
              <a:t>-</a:t>
            </a:r>
            <a:r>
              <a:rPr lang="zh-TW" altLang="en-US" sz="2400" smtClean="0"/>
              <a:t>表達性混合語言疾患（</a:t>
            </a:r>
            <a:r>
              <a:rPr lang="en-US" altLang="zh-TW" sz="2400" smtClean="0"/>
              <a:t>mixed receptive-expressive language disorder</a:t>
            </a:r>
            <a:r>
              <a:rPr lang="zh-TW" altLang="en-US" sz="2400" smtClean="0"/>
              <a:t>）</a:t>
            </a:r>
          </a:p>
          <a:p>
            <a:pPr lvl="1" eaLnBrk="1" hangingPunct="1">
              <a:defRPr/>
            </a:pPr>
            <a:r>
              <a:rPr lang="zh-TW" altLang="en-US" sz="2400" smtClean="0"/>
              <a:t>音韻疾患（</a:t>
            </a:r>
            <a:r>
              <a:rPr lang="en-US" altLang="zh-TW" sz="2400" smtClean="0"/>
              <a:t>phonological disorder</a:t>
            </a:r>
            <a:r>
              <a:rPr lang="zh-TW" altLang="en-US" sz="2400" smtClean="0"/>
              <a:t>）</a:t>
            </a:r>
          </a:p>
          <a:p>
            <a:pPr lvl="1" eaLnBrk="1" hangingPunct="1">
              <a:defRPr/>
            </a:pPr>
            <a:r>
              <a:rPr lang="zh-TW" altLang="en-US" sz="2400" smtClean="0"/>
              <a:t>口吃（</a:t>
            </a:r>
            <a:r>
              <a:rPr lang="en-US" altLang="zh-TW" sz="2400" smtClean="0"/>
              <a:t>stuttering</a:t>
            </a:r>
            <a:r>
              <a:rPr lang="zh-TW" altLang="en-US" sz="2400" smtClean="0"/>
              <a:t>）</a:t>
            </a:r>
          </a:p>
          <a:p>
            <a:pPr lvl="1" eaLnBrk="1" hangingPunct="1">
              <a:defRPr/>
            </a:pPr>
            <a:r>
              <a:rPr lang="zh-TW" altLang="en-US" sz="2400" smtClean="0"/>
              <a:t>其他溝通疾患（</a:t>
            </a:r>
            <a:r>
              <a:rPr lang="en-US" altLang="zh-TW" sz="2400" smtClean="0"/>
              <a:t>communication disorder NOS</a:t>
            </a:r>
            <a:r>
              <a:rPr lang="zh-TW" altLang="en-US" sz="2400" smtClean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93138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9377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學習障礙 </a:t>
            </a:r>
            <a:r>
              <a:rPr lang="en-US" altLang="zh-TW" smtClean="0"/>
              <a:t>– </a:t>
            </a:r>
            <a:r>
              <a:rPr lang="zh-TW" altLang="en-US" smtClean="0"/>
              <a:t>統計資料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96728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約影響</a:t>
            </a:r>
            <a:r>
              <a:rPr lang="en-US" altLang="zh-TW" dirty="0" smtClean="0"/>
              <a:t>5%</a:t>
            </a:r>
            <a:r>
              <a:rPr lang="zh-TW" altLang="en-US" dirty="0" smtClean="0"/>
              <a:t>之學齡兒童</a:t>
            </a:r>
          </a:p>
          <a:p>
            <a:pPr eaLnBrk="1" hangingPunct="1">
              <a:defRPr/>
            </a:pPr>
            <a:r>
              <a:rPr lang="zh-TW" altLang="en-US" dirty="0" smtClean="0"/>
              <a:t>所有需要特教資源的兒童中，有一半屬學習障礙</a:t>
            </a:r>
          </a:p>
          <a:p>
            <a:pPr eaLnBrk="1" hangingPunct="1">
              <a:defRPr/>
            </a:pPr>
            <a:r>
              <a:rPr lang="zh-TW" altLang="en-US" dirty="0" smtClean="0"/>
              <a:t>閱讀疾患：</a:t>
            </a:r>
            <a:r>
              <a:rPr lang="en-US" altLang="zh-TW" dirty="0" smtClean="0"/>
              <a:t>4%</a:t>
            </a:r>
            <a:r>
              <a:rPr lang="zh-TW" altLang="en-US" dirty="0" smtClean="0"/>
              <a:t>，男＞女</a:t>
            </a:r>
          </a:p>
          <a:p>
            <a:pPr eaLnBrk="1" hangingPunct="1">
              <a:defRPr/>
            </a:pPr>
            <a:r>
              <a:rPr lang="zh-TW" altLang="en-US" dirty="0" smtClean="0"/>
              <a:t>書寫疾患：</a:t>
            </a:r>
            <a:r>
              <a:rPr lang="en-US" altLang="zh-TW" dirty="0" smtClean="0"/>
              <a:t>4%</a:t>
            </a:r>
            <a:r>
              <a:rPr lang="zh-TW" altLang="en-US" dirty="0" smtClean="0"/>
              <a:t>，男＞女</a:t>
            </a:r>
          </a:p>
          <a:p>
            <a:pPr eaLnBrk="1" hangingPunct="1">
              <a:defRPr/>
            </a:pPr>
            <a:r>
              <a:rPr lang="zh-TW" altLang="en-US" dirty="0" smtClean="0"/>
              <a:t>數學疾患：</a:t>
            </a:r>
            <a:r>
              <a:rPr lang="en-US" altLang="zh-TW" dirty="0" smtClean="0"/>
              <a:t>1%</a:t>
            </a:r>
            <a:r>
              <a:rPr lang="zh-TW" altLang="en-US" dirty="0" smtClean="0"/>
              <a:t>，女＞男</a:t>
            </a:r>
          </a:p>
          <a:p>
            <a:pPr eaLnBrk="1" hangingPunct="1">
              <a:defRPr/>
            </a:pPr>
            <a:r>
              <a:rPr lang="zh-TW" altLang="en-US" dirty="0" smtClean="0"/>
              <a:t>常於小學中年級後才發現</a:t>
            </a:r>
          </a:p>
          <a:p>
            <a:pPr eaLnBrk="1" hangingPunct="1">
              <a:defRPr/>
            </a:pPr>
            <a:r>
              <a:rPr lang="zh-TW" altLang="en-US" dirty="0" smtClean="0"/>
              <a:t>各種障礙常合併出現或相互影響</a:t>
            </a:r>
          </a:p>
        </p:txBody>
      </p:sp>
    </p:spTree>
    <p:extLst>
      <p:ext uri="{BB962C8B-B14F-4D97-AF65-F5344CB8AC3E}">
        <p14:creationId xmlns:p14="http://schemas.microsoft.com/office/powerpoint/2010/main" val="32547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學習障礙 </a:t>
            </a:r>
            <a:r>
              <a:rPr lang="en-US" altLang="zh-TW" smtClean="0"/>
              <a:t>– </a:t>
            </a:r>
            <a:r>
              <a:rPr lang="zh-TW" altLang="en-US" smtClean="0"/>
              <a:t>病因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205038"/>
            <a:ext cx="7859712" cy="392588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遺傳因素</a:t>
            </a:r>
          </a:p>
          <a:p>
            <a:pPr eaLnBrk="1" hangingPunct="1">
              <a:defRPr/>
            </a:pPr>
            <a:r>
              <a:rPr lang="zh-TW" altLang="en-US" dirty="0" smtClean="0"/>
              <a:t>懷孕與週產因素</a:t>
            </a:r>
          </a:p>
          <a:p>
            <a:pPr eaLnBrk="1" hangingPunct="1">
              <a:defRPr/>
            </a:pPr>
            <a:r>
              <a:rPr lang="zh-TW" altLang="en-US" dirty="0" smtClean="0"/>
              <a:t>後天因素：感染、癲癇、營養不良等</a:t>
            </a:r>
          </a:p>
          <a:p>
            <a:pPr eaLnBrk="1" hangingPunct="1">
              <a:defRPr/>
            </a:pPr>
            <a:r>
              <a:rPr lang="zh-TW" altLang="en-US" dirty="0" smtClean="0"/>
              <a:t>大腦功能因素</a:t>
            </a:r>
          </a:p>
          <a:p>
            <a:pPr eaLnBrk="1" hangingPunct="1">
              <a:defRPr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97534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1784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學習障礙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診斷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871"/>
            <a:ext cx="8229600" cy="385405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和別人比：某項學習成就顯著低於同年齡之學童</a:t>
            </a:r>
          </a:p>
          <a:p>
            <a:pPr eaLnBrk="1" hangingPunct="1">
              <a:defRPr/>
            </a:pPr>
            <a:r>
              <a:rPr lang="zh-TW" altLang="en-US" dirty="0" smtClean="0"/>
              <a:t>和自己比：經實際測驗顯示，某項能力確實低於其整體智商</a:t>
            </a:r>
          </a:p>
        </p:txBody>
      </p:sp>
    </p:spTree>
    <p:extLst>
      <p:ext uri="{BB962C8B-B14F-4D97-AF65-F5344CB8AC3E}">
        <p14:creationId xmlns:p14="http://schemas.microsoft.com/office/powerpoint/2010/main" val="146494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學習障礙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影響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8840"/>
            <a:ext cx="8229600" cy="414208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成績差、上課難以專心、不得師長歡心</a:t>
            </a:r>
          </a:p>
          <a:p>
            <a:pPr eaLnBrk="1" hangingPunct="1">
              <a:defRPr/>
            </a:pPr>
            <a:r>
              <a:rPr lang="zh-TW" altLang="en-US" dirty="0" smtClean="0"/>
              <a:t>挫折度高、學習意願低落</a:t>
            </a:r>
          </a:p>
          <a:p>
            <a:pPr eaLnBrk="1" hangingPunct="1">
              <a:defRPr/>
            </a:pPr>
            <a:r>
              <a:rPr lang="zh-TW" altLang="en-US" dirty="0" smtClean="0"/>
              <a:t>無信心、人際關係欠佳、親子關係緊張</a:t>
            </a:r>
          </a:p>
          <a:p>
            <a:pPr eaLnBrk="1" hangingPunct="1">
              <a:defRPr/>
            </a:pPr>
            <a:r>
              <a:rPr lang="zh-TW" altLang="en-US" dirty="0" smtClean="0"/>
              <a:t>被誤認為偷懶、笨</a:t>
            </a:r>
          </a:p>
          <a:p>
            <a:pPr eaLnBrk="1" hangingPunct="1">
              <a:defRPr/>
            </a:pPr>
            <a:r>
              <a:rPr lang="zh-TW" altLang="en-US" dirty="0" smtClean="0"/>
              <a:t>後續之情緒、行為等問題 </a:t>
            </a:r>
          </a:p>
        </p:txBody>
      </p:sp>
    </p:spTree>
    <p:extLst>
      <p:ext uri="{BB962C8B-B14F-4D97-AF65-F5344CB8AC3E}">
        <p14:creationId xmlns:p14="http://schemas.microsoft.com/office/powerpoint/2010/main" val="380186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268413"/>
            <a:ext cx="8229600" cy="460851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6000" b="1" dirty="0"/>
              <a:t>注意力不足</a:t>
            </a:r>
            <a:r>
              <a:rPr lang="en-US" altLang="zh-TW" sz="6000" b="1" dirty="0"/>
              <a:t>/</a:t>
            </a:r>
            <a:r>
              <a:rPr lang="zh-TW" altLang="en-US" sz="6000" b="1" dirty="0"/>
              <a:t>過動症</a:t>
            </a:r>
            <a:r>
              <a:rPr lang="zh-TW" altLang="en-US" sz="6600" dirty="0"/>
              <a:t/>
            </a:r>
            <a:br>
              <a:rPr lang="zh-TW" altLang="en-US" sz="6600" dirty="0"/>
            </a:br>
            <a:r>
              <a:rPr lang="zh-TW" altLang="en-US" sz="2800" dirty="0"/>
              <a:t/>
            </a:r>
            <a:br>
              <a:rPr lang="zh-TW" altLang="en-US" sz="2800" dirty="0"/>
            </a:br>
            <a:r>
              <a:rPr lang="en-US" altLang="zh-TW" sz="4800" dirty="0">
                <a:solidFill>
                  <a:srgbClr val="FFFF00"/>
                </a:solidFill>
              </a:rPr>
              <a:t>A</a:t>
            </a:r>
            <a:r>
              <a:rPr lang="en-US" altLang="zh-TW" sz="4800" dirty="0"/>
              <a:t>ttention-</a:t>
            </a:r>
            <a:r>
              <a:rPr lang="en-US" altLang="zh-TW" sz="4800" dirty="0">
                <a:solidFill>
                  <a:srgbClr val="FFFF00"/>
                </a:solidFill>
              </a:rPr>
              <a:t>d</a:t>
            </a:r>
            <a:r>
              <a:rPr lang="en-US" altLang="zh-TW" sz="4800" dirty="0"/>
              <a:t>eficit</a:t>
            </a:r>
            <a:r>
              <a:rPr lang="zh-TW" altLang="en-US" sz="4800" dirty="0"/>
              <a:t> </a:t>
            </a:r>
            <a:r>
              <a:rPr lang="en-US" altLang="zh-TW" sz="4800" dirty="0"/>
              <a:t>/</a:t>
            </a:r>
            <a:br>
              <a:rPr lang="en-US" altLang="zh-TW" sz="4800" dirty="0"/>
            </a:br>
            <a:r>
              <a:rPr lang="en-US" altLang="zh-TW" sz="4800" dirty="0">
                <a:solidFill>
                  <a:srgbClr val="FFFF00"/>
                </a:solidFill>
              </a:rPr>
              <a:t>h</a:t>
            </a:r>
            <a:r>
              <a:rPr lang="en-US" altLang="zh-TW" sz="4800" dirty="0"/>
              <a:t>yperactivity </a:t>
            </a:r>
            <a:r>
              <a:rPr lang="en-US" altLang="zh-TW" sz="4800" dirty="0">
                <a:solidFill>
                  <a:srgbClr val="FFFF00"/>
                </a:solidFill>
              </a:rPr>
              <a:t>d</a:t>
            </a:r>
            <a:r>
              <a:rPr lang="en-US" altLang="zh-TW" sz="4800" dirty="0"/>
              <a:t>isorder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6931"/>
          </a:xfrm>
        </p:spPr>
        <p:txBody>
          <a:bodyPr/>
          <a:lstStyle/>
          <a:p>
            <a:pPr>
              <a:defRPr/>
            </a:pP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注意力不足</a:t>
            </a:r>
            <a:r>
              <a:rPr lang="en-US" altLang="zh-TW" sz="4800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過動症</a:t>
            </a:r>
            <a:r>
              <a:rPr lang="en-US" altLang="zh-TW" sz="4800" dirty="0">
                <a:latin typeface="標楷體" pitchFamily="65" charset="-120"/>
                <a:ea typeface="標楷體" pitchFamily="65" charset="-120"/>
              </a:rPr>
              <a:t>–</a:t>
            </a: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前言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5040560"/>
          </a:xfrm>
        </p:spPr>
        <p:txBody>
          <a:bodyPr/>
          <a:lstStyle/>
          <a:p>
            <a:pPr marL="0" indent="0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zh-TW" altLang="en-US" dirty="0"/>
              <a:t>據統計，約</a:t>
            </a:r>
            <a:r>
              <a:rPr lang="zh-TW" altLang="en-US" dirty="0">
                <a:solidFill>
                  <a:srgbClr val="FFFF00"/>
                </a:solidFill>
              </a:rPr>
              <a:t>百分之</a:t>
            </a:r>
            <a:r>
              <a:rPr lang="en-US" altLang="zh-TW" dirty="0">
                <a:solidFill>
                  <a:srgbClr val="FFFF00"/>
                </a:solidFill>
              </a:rPr>
              <a:t>3</a:t>
            </a:r>
            <a:r>
              <a:rPr lang="zh-TW" altLang="en-US" dirty="0">
                <a:solidFill>
                  <a:srgbClr val="FFFF00"/>
                </a:solidFill>
              </a:rPr>
              <a:t>的男生與百分之</a:t>
            </a:r>
            <a:r>
              <a:rPr lang="en-US" altLang="zh-TW" dirty="0">
                <a:solidFill>
                  <a:srgbClr val="FFFF00"/>
                </a:solidFill>
              </a:rPr>
              <a:t>1</a:t>
            </a:r>
            <a:r>
              <a:rPr lang="zh-TW" altLang="en-US" dirty="0">
                <a:solidFill>
                  <a:srgbClr val="FFFF00"/>
                </a:solidFill>
              </a:rPr>
              <a:t>的女生</a:t>
            </a:r>
            <a:r>
              <a:rPr lang="zh-TW" altLang="en-US" dirty="0"/>
              <a:t>有輕重不一的注意力不足</a:t>
            </a:r>
            <a:r>
              <a:rPr lang="en-US" altLang="zh-TW" dirty="0"/>
              <a:t>/</a:t>
            </a:r>
            <a:r>
              <a:rPr lang="zh-TW" altLang="en-US" dirty="0"/>
              <a:t>過動症，也就是每個班上多少會有一個。</a:t>
            </a:r>
            <a:endParaRPr lang="en-US" altLang="zh-TW" dirty="0"/>
          </a:p>
          <a:p>
            <a:pPr marL="0" indent="0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zh-TW" altLang="en-US" dirty="0"/>
              <a:t>並不是活動量大才算是過動症，也有小朋友靜靜的，但是</a:t>
            </a:r>
            <a:r>
              <a:rPr lang="zh-TW" altLang="en-US" dirty="0">
                <a:solidFill>
                  <a:srgbClr val="FFFF00"/>
                </a:solidFill>
              </a:rPr>
              <a:t>能量低</a:t>
            </a:r>
            <a:r>
              <a:rPr lang="zh-TW" altLang="en-US" dirty="0"/>
              <a:t>、注意力無法持續，例如總是無法聽進大人說的話。</a:t>
            </a:r>
            <a:endParaRPr lang="en-US" altLang="zh-TW" dirty="0"/>
          </a:p>
          <a:p>
            <a:pPr marL="0" indent="0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zh-TW" altLang="en-US" dirty="0"/>
              <a:t>注意力不足</a:t>
            </a:r>
            <a:r>
              <a:rPr lang="en-US" altLang="zh-TW" dirty="0"/>
              <a:t>/</a:t>
            </a:r>
            <a:r>
              <a:rPr lang="zh-TW" altLang="en-US" dirty="0"/>
              <a:t>過動症的病因主要是腦部功能的細微障礙，有三大核心症狀：</a:t>
            </a:r>
            <a:r>
              <a:rPr lang="zh-TW" altLang="en-US" dirty="0">
                <a:solidFill>
                  <a:srgbClr val="FFFF00"/>
                </a:solidFill>
              </a:rPr>
              <a:t>過動、注意力不足、衝動</a:t>
            </a:r>
            <a:r>
              <a:rPr lang="zh-TW" altLang="en-US" dirty="0"/>
              <a:t>。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800" dirty="0"/>
              <a:t>注意力不足</a:t>
            </a:r>
            <a:r>
              <a:rPr lang="en-US" altLang="zh-TW" sz="4800" dirty="0"/>
              <a:t>/</a:t>
            </a:r>
            <a:r>
              <a:rPr lang="zh-TW" altLang="en-US" sz="4800" dirty="0"/>
              <a:t>過動症 </a:t>
            </a:r>
            <a:r>
              <a:rPr lang="en-US" altLang="zh-TW" sz="4800" dirty="0"/>
              <a:t>– </a:t>
            </a:r>
            <a:r>
              <a:rPr lang="zh-TW" altLang="en-US" sz="4800" dirty="0"/>
              <a:t>統計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133600"/>
            <a:ext cx="7859712" cy="399732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400" dirty="0"/>
              <a:t>盛行率：</a:t>
            </a:r>
            <a:r>
              <a:rPr lang="en-US" altLang="zh-TW" sz="4400" dirty="0"/>
              <a:t>3-4%</a:t>
            </a:r>
            <a:r>
              <a:rPr lang="zh-TW" altLang="en-US" sz="4400" dirty="0"/>
              <a:t> </a:t>
            </a:r>
            <a:r>
              <a:rPr lang="en-US" altLang="zh-TW" sz="4400" dirty="0"/>
              <a:t>(2018:</a:t>
            </a:r>
            <a:r>
              <a:rPr lang="zh-TW" altLang="en-US" sz="4400" dirty="0"/>
              <a:t> </a:t>
            </a:r>
            <a:r>
              <a:rPr lang="en-US" altLang="zh-TW" sz="4400" dirty="0"/>
              <a:t>1/9)</a:t>
            </a:r>
          </a:p>
          <a:p>
            <a:pPr eaLnBrk="1" hangingPunct="1">
              <a:defRPr/>
            </a:pPr>
            <a:r>
              <a:rPr lang="zh-TW" altLang="en-US" sz="4400" dirty="0"/>
              <a:t>男：女：</a:t>
            </a:r>
            <a:r>
              <a:rPr lang="en-US" altLang="zh-TW" sz="4400" dirty="0"/>
              <a:t>3-5</a:t>
            </a:r>
            <a:r>
              <a:rPr lang="zh-TW" altLang="en-US" sz="4400" dirty="0"/>
              <a:t>：</a:t>
            </a:r>
            <a:r>
              <a:rPr lang="en-US" altLang="zh-TW" sz="4400" dirty="0"/>
              <a:t>1</a:t>
            </a:r>
          </a:p>
          <a:p>
            <a:pPr eaLnBrk="1" hangingPunct="1">
              <a:defRPr/>
            </a:pPr>
            <a:r>
              <a:rPr lang="zh-TW" altLang="en-US" sz="4400" dirty="0"/>
              <a:t>第一胎之男生較常發生</a:t>
            </a:r>
          </a:p>
          <a:p>
            <a:pPr eaLnBrk="1" hangingPunct="1">
              <a:defRPr/>
            </a:pPr>
            <a:r>
              <a:rPr lang="zh-TW" altLang="en-US" sz="4400" dirty="0"/>
              <a:t>病因：基因體質因素為主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4800" dirty="0"/>
              <a:t>注意力不足</a:t>
            </a:r>
            <a:r>
              <a:rPr lang="en-US" altLang="zh-TW" sz="4800" dirty="0"/>
              <a:t>/</a:t>
            </a:r>
            <a:r>
              <a:rPr lang="zh-TW" altLang="en-US" sz="4800" dirty="0"/>
              <a:t>過動症 </a:t>
            </a:r>
            <a:r>
              <a:rPr lang="en-US" altLang="zh-TW" sz="4800" dirty="0"/>
              <a:t>– </a:t>
            </a:r>
            <a:r>
              <a:rPr lang="zh-TW" altLang="en-US" sz="4800" dirty="0"/>
              <a:t>症狀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1600200"/>
            <a:ext cx="6696075" cy="4530725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defRPr/>
            </a:pPr>
            <a:r>
              <a:rPr lang="zh-TW" altLang="en-US" sz="3600" dirty="0"/>
              <a:t>三大核心症狀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zh-TW" altLang="en-US" sz="3600" dirty="0"/>
              <a:t> </a:t>
            </a:r>
            <a:r>
              <a:rPr lang="zh-TW" altLang="en-US" sz="3600" dirty="0">
                <a:solidFill>
                  <a:srgbClr val="FFFF00"/>
                </a:solidFill>
              </a:rPr>
              <a:t>注意力不足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zh-TW" altLang="en-US" sz="3600" dirty="0"/>
              <a:t> </a:t>
            </a:r>
            <a:r>
              <a:rPr lang="zh-TW" altLang="en-US" sz="3600" dirty="0">
                <a:solidFill>
                  <a:srgbClr val="FFFF00"/>
                </a:solidFill>
              </a:rPr>
              <a:t>過動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zh-TW" altLang="en-US" sz="3600" dirty="0"/>
              <a:t> </a:t>
            </a:r>
            <a:r>
              <a:rPr lang="zh-TW" altLang="en-US" sz="3600" dirty="0">
                <a:solidFill>
                  <a:srgbClr val="FFFF00"/>
                </a:solidFill>
              </a:rPr>
              <a:t>衝動控制不佳</a:t>
            </a:r>
          </a:p>
          <a:p>
            <a:pPr eaLnBrk="1" hangingPunct="1">
              <a:spcBef>
                <a:spcPct val="30000"/>
              </a:spcBef>
              <a:defRPr/>
            </a:pPr>
            <a:r>
              <a:rPr lang="zh-TW" altLang="en-US" sz="3600" dirty="0"/>
              <a:t>常合併學習問題、品行問題、情緒問題、尿床等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/>
              <a:t>三大核心症狀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052513"/>
            <a:ext cx="7499350" cy="54721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zh-TW" altLang="en-US" sz="2800" b="1" dirty="0">
                <a:solidFill>
                  <a:srgbClr val="FFFF00"/>
                </a:solidFill>
              </a:rPr>
              <a:t>注意力不足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zh-TW" altLang="en-US" sz="2400" dirty="0"/>
              <a:t>常忽視細節、粗心大意、常犯錯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zh-TW" altLang="en-US" sz="2400" dirty="0"/>
              <a:t>無法持續專注於一件事、容易被外界刺激分心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zh-TW" altLang="en-US" sz="2400" dirty="0"/>
              <a:t>無法完成或逃避工作或功課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zh-TW" altLang="en-US" sz="2400" dirty="0"/>
              <a:t>缺乏組織能力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zh-TW" altLang="en-US" sz="2400" dirty="0"/>
              <a:t>忘東忘西、常掉東西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zh-TW" altLang="en-US" sz="2800" b="1" dirty="0">
                <a:solidFill>
                  <a:srgbClr val="FFFF00"/>
                </a:solidFill>
              </a:rPr>
              <a:t>過動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zh-TW" altLang="en-US" sz="2400" dirty="0"/>
              <a:t>動來動去、停不下來、上課坐不住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zh-TW" altLang="en-US" sz="2400" dirty="0"/>
              <a:t>無法安靜地玩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zh-TW" altLang="en-US" sz="2400" dirty="0"/>
              <a:t>話多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zh-TW" altLang="en-US" sz="2800" b="1" dirty="0">
                <a:solidFill>
                  <a:srgbClr val="FFFF00"/>
                </a:solidFill>
              </a:rPr>
              <a:t>衝動控制差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zh-TW" altLang="en-US" sz="2400" dirty="0"/>
              <a:t>問題沒聽完就搶著作答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zh-TW" altLang="en-US" sz="2400" dirty="0"/>
              <a:t>沒耐性輪流或排隊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zh-TW" altLang="en-US" sz="2400" dirty="0"/>
              <a:t>常插入別人的談話或遊戲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87213"/>
            <a:ext cx="4618856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5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上醫治未病</a:t>
            </a:r>
            <a:r>
              <a:rPr lang="en-US" altLang="zh-TW" sz="5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…</a:t>
            </a:r>
          </a:p>
          <a:p>
            <a:pPr>
              <a:buNone/>
            </a:pPr>
            <a:endParaRPr lang="en-US" altLang="zh-TW" sz="24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5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中醫治欲病</a:t>
            </a:r>
            <a:r>
              <a:rPr lang="en-US" altLang="zh-TW" sz="5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…</a:t>
            </a:r>
          </a:p>
          <a:p>
            <a:pPr>
              <a:buNone/>
            </a:pPr>
            <a:endParaRPr lang="en-US" altLang="zh-TW" sz="24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5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下醫治已病</a:t>
            </a:r>
            <a:r>
              <a:rPr lang="en-US" altLang="zh-TW" sz="5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sz="54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5076056" y="487213"/>
            <a:ext cx="338437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TW" altLang="en-US" sz="54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養身</a:t>
            </a:r>
            <a:endParaRPr kumimoji="0" lang="en-US" altLang="zh-TW" sz="5400" dirty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kumimoji="0" lang="en-US" altLang="zh-TW" sz="2400" dirty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TW" altLang="en-US" sz="54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保健</a:t>
            </a:r>
            <a:endParaRPr kumimoji="0" lang="en-US" altLang="zh-TW" sz="5400" dirty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kumimoji="0" lang="en-US" altLang="zh-TW" sz="2400" dirty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TW" altLang="en-US" sz="54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醫療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2627784" y="4941168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54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黃帝內經 二千年前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ãsnap 4 éè¡¨ãçåçæå°çµæ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688632" cy="6841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/>
              <a:t>注意力不足</a:t>
            </a:r>
            <a:r>
              <a:rPr lang="en-US" altLang="zh-TW" dirty="0"/>
              <a:t>/</a:t>
            </a:r>
            <a:r>
              <a:rPr lang="zh-TW" altLang="en-US" dirty="0"/>
              <a:t>過動症 </a:t>
            </a:r>
            <a:r>
              <a:rPr lang="en-US" altLang="zh-TW" dirty="0"/>
              <a:t>– </a:t>
            </a:r>
            <a:r>
              <a:rPr lang="zh-TW" altLang="en-US" dirty="0"/>
              <a:t>病程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8362950" cy="460273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/>
              <a:t>12</a:t>
            </a:r>
            <a:r>
              <a:rPr lang="zh-TW" altLang="en-US" dirty="0"/>
              <a:t>到</a:t>
            </a:r>
            <a:r>
              <a:rPr lang="en-US" altLang="zh-TW" dirty="0"/>
              <a:t>20</a:t>
            </a:r>
            <a:r>
              <a:rPr lang="zh-TW" altLang="en-US" dirty="0"/>
              <a:t>歲間部分症狀可逐漸緩解</a:t>
            </a:r>
          </a:p>
          <a:p>
            <a:pPr eaLnBrk="1" hangingPunct="1">
              <a:defRPr/>
            </a:pPr>
            <a:r>
              <a:rPr lang="zh-TW" altLang="en-US" dirty="0"/>
              <a:t>以過動症狀最先緩解，注意力不足最晚緩解</a:t>
            </a:r>
          </a:p>
          <a:p>
            <a:pPr eaLnBrk="1" hangingPunct="1">
              <a:defRPr/>
            </a:pPr>
            <a:r>
              <a:rPr lang="en-US" altLang="zh-TW" dirty="0"/>
              <a:t>15-20% (</a:t>
            </a:r>
            <a:r>
              <a:rPr lang="zh-TW" altLang="en-US" dirty="0"/>
              <a:t>較新研究</a:t>
            </a:r>
            <a:r>
              <a:rPr lang="en-US" altLang="zh-TW" dirty="0"/>
              <a:t>50%) </a:t>
            </a:r>
            <a:r>
              <a:rPr lang="zh-TW" altLang="en-US" dirty="0"/>
              <a:t>症狀持續到成人</a:t>
            </a:r>
          </a:p>
          <a:p>
            <a:pPr eaLnBrk="1" hangingPunct="1">
              <a:defRPr/>
            </a:pPr>
            <a:r>
              <a:rPr lang="zh-TW" altLang="en-US" dirty="0"/>
              <a:t>成人後之性格多衝動、易發生意外</a:t>
            </a:r>
          </a:p>
          <a:p>
            <a:pPr eaLnBrk="1" hangingPunct="1">
              <a:defRPr/>
            </a:pPr>
            <a:r>
              <a:rPr lang="zh-TW" altLang="en-US" dirty="0"/>
              <a:t>易合併品行疾患、反社會人格、情緒疾患、物質濫用等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ADHD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共病症</a:t>
            </a:r>
            <a:endParaRPr lang="zh-TW" altLang="en-GB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1922" name="Oval 3"/>
          <p:cNvSpPr>
            <a:spLocks noChangeArrowheads="1"/>
          </p:cNvSpPr>
          <p:nvPr/>
        </p:nvSpPr>
        <p:spPr bwMode="auto">
          <a:xfrm>
            <a:off x="1150938" y="1600200"/>
            <a:ext cx="7180262" cy="4648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>
              <a:solidFill>
                <a:srgbClr val="FFFFFF"/>
              </a:solidFill>
              <a:ea typeface="標楷體" pitchFamily="65" charset="-120"/>
            </a:endParaRPr>
          </a:p>
        </p:txBody>
      </p:sp>
      <p:sp>
        <p:nvSpPr>
          <p:cNvPr id="81923" name="Oval 4"/>
          <p:cNvSpPr>
            <a:spLocks noChangeArrowheads="1"/>
          </p:cNvSpPr>
          <p:nvPr/>
        </p:nvSpPr>
        <p:spPr bwMode="auto">
          <a:xfrm>
            <a:off x="3929063" y="1828800"/>
            <a:ext cx="3657600" cy="3505200"/>
          </a:xfrm>
          <a:prstGeom prst="ellipse">
            <a:avLst/>
          </a:prstGeom>
          <a:noFill/>
          <a:ln w="38100">
            <a:solidFill>
              <a:srgbClr val="FFA300"/>
            </a:solidFill>
            <a:round/>
            <a:headEnd type="none" w="sm" len="sm"/>
            <a:tailEnd type="none" w="sm" len="sm"/>
          </a:ln>
        </p:spPr>
        <p:txBody>
          <a:bodyPr wrap="none" lIns="0" tIns="0" rIns="0" bIns="0" anchorCtr="1"/>
          <a:lstStyle/>
          <a:p>
            <a:pPr algn="r"/>
            <a:r>
              <a:rPr lang="zh-TW" altLang="en-US">
                <a:solidFill>
                  <a:srgbClr val="FFFFFF"/>
                </a:solidFill>
                <a:ea typeface="標楷體" pitchFamily="65" charset="-120"/>
              </a:rPr>
              <a:t>對立性反抗性行為</a:t>
            </a:r>
            <a:endParaRPr kumimoji="0" lang="en-GB" sz="2400">
              <a:solidFill>
                <a:srgbClr val="FFA300"/>
              </a:solidFill>
              <a:ea typeface="標楷體" pitchFamily="65" charset="-120"/>
            </a:endParaRPr>
          </a:p>
          <a:p>
            <a:pPr algn="r"/>
            <a:r>
              <a:rPr kumimoji="0" lang="en-GB" altLang="zh-TW" sz="2400">
                <a:solidFill>
                  <a:srgbClr val="FFA300"/>
                </a:solidFill>
                <a:ea typeface="標楷體" pitchFamily="65" charset="-120"/>
              </a:rPr>
              <a:t>40%</a:t>
            </a:r>
          </a:p>
        </p:txBody>
      </p:sp>
      <p:sp>
        <p:nvSpPr>
          <p:cNvPr id="81924" name="Oval 5"/>
          <p:cNvSpPr>
            <a:spLocks noChangeArrowheads="1"/>
          </p:cNvSpPr>
          <p:nvPr/>
        </p:nvSpPr>
        <p:spPr bwMode="auto">
          <a:xfrm>
            <a:off x="2573338" y="2438400"/>
            <a:ext cx="1693862" cy="1752600"/>
          </a:xfrm>
          <a:prstGeom prst="ellipse">
            <a:avLst/>
          </a:prstGeom>
          <a:noFill/>
          <a:ln w="38100">
            <a:solidFill>
              <a:srgbClr val="00CCFF"/>
            </a:solidFill>
            <a:round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r>
              <a:rPr kumimoji="0" lang="zh-TW" altLang="en-GB" sz="1600">
                <a:solidFill>
                  <a:srgbClr val="00CCFF"/>
                </a:solidFill>
                <a:ea typeface="標楷體" pitchFamily="65" charset="-120"/>
              </a:rPr>
              <a:t>妥瑞氏症</a:t>
            </a:r>
          </a:p>
          <a:p>
            <a:r>
              <a:rPr kumimoji="0" lang="en-GB" altLang="zh-TW" sz="1600">
                <a:solidFill>
                  <a:srgbClr val="00CCFF"/>
                </a:solidFill>
                <a:ea typeface="標楷體" pitchFamily="65" charset="-120"/>
              </a:rPr>
              <a:t>11%</a:t>
            </a:r>
          </a:p>
        </p:txBody>
      </p:sp>
      <p:sp>
        <p:nvSpPr>
          <p:cNvPr id="81925" name="Oval 6"/>
          <p:cNvSpPr>
            <a:spLocks noChangeArrowheads="1"/>
          </p:cNvSpPr>
          <p:nvPr/>
        </p:nvSpPr>
        <p:spPr bwMode="auto">
          <a:xfrm>
            <a:off x="1897063" y="3733800"/>
            <a:ext cx="2032000" cy="1905000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lIns="0" rIns="0" bIns="0" anchor="ctr"/>
          <a:lstStyle/>
          <a:p>
            <a:r>
              <a:rPr kumimoji="0" lang="zh-TW" altLang="en-GB">
                <a:solidFill>
                  <a:srgbClr val="45C984"/>
                </a:solidFill>
                <a:ea typeface="標楷體" pitchFamily="65" charset="-120"/>
              </a:rPr>
              <a:t>行為障礙疾患</a:t>
            </a:r>
          </a:p>
          <a:p>
            <a:r>
              <a:rPr kumimoji="0" lang="en-GB" altLang="zh-TW" sz="2400">
                <a:solidFill>
                  <a:srgbClr val="45C984"/>
                </a:solidFill>
                <a:ea typeface="標楷體" pitchFamily="65" charset="-120"/>
              </a:rPr>
              <a:t>14%</a:t>
            </a:r>
          </a:p>
        </p:txBody>
      </p:sp>
      <p:sp>
        <p:nvSpPr>
          <p:cNvPr id="81926" name="Oval 7"/>
          <p:cNvSpPr>
            <a:spLocks noChangeArrowheads="1"/>
          </p:cNvSpPr>
          <p:nvPr/>
        </p:nvSpPr>
        <p:spPr bwMode="auto">
          <a:xfrm>
            <a:off x="3386138" y="3276600"/>
            <a:ext cx="2438400" cy="2667000"/>
          </a:xfrm>
          <a:prstGeom prst="ellipse">
            <a:avLst/>
          </a:prstGeom>
          <a:noFill/>
          <a:ln w="38100">
            <a:solidFill>
              <a:srgbClr val="FF99CC"/>
            </a:solidFill>
            <a:round/>
            <a:headEnd type="none" w="sm" len="sm"/>
            <a:tailEnd type="none" w="sm" len="sm"/>
          </a:ln>
        </p:spPr>
        <p:txBody>
          <a:bodyPr wrap="none" bIns="0" anchor="b" anchorCtr="1"/>
          <a:lstStyle/>
          <a:p>
            <a:pPr algn="ctr"/>
            <a:endParaRPr kumimoji="0" lang="en-GB" altLang="zh-TW" sz="2400">
              <a:solidFill>
                <a:srgbClr val="FF99CC"/>
              </a:solidFill>
              <a:latin typeface="Times" pitchFamily="18" charset="0"/>
              <a:ea typeface="標楷體" pitchFamily="65" charset="-120"/>
            </a:endParaRPr>
          </a:p>
        </p:txBody>
      </p:sp>
      <p:sp>
        <p:nvSpPr>
          <p:cNvPr id="81927" name="Oval 8"/>
          <p:cNvSpPr>
            <a:spLocks noChangeArrowheads="1"/>
          </p:cNvSpPr>
          <p:nvPr/>
        </p:nvSpPr>
        <p:spPr bwMode="auto">
          <a:xfrm>
            <a:off x="3657600" y="3810000"/>
            <a:ext cx="947738" cy="1066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kumimoji="0" lang="en-GB" altLang="zh-TW" sz="2400">
              <a:solidFill>
                <a:srgbClr val="FFFFFF"/>
              </a:solidFill>
              <a:latin typeface="Times" pitchFamily="18" charset="0"/>
              <a:ea typeface="標楷體" pitchFamily="65" charset="-120"/>
            </a:endParaRPr>
          </a:p>
        </p:txBody>
      </p:sp>
      <p:sp>
        <p:nvSpPr>
          <p:cNvPr id="81928" name="Text Box 9"/>
          <p:cNvSpPr txBox="1">
            <a:spLocks noChangeArrowheads="1"/>
          </p:cNvSpPr>
          <p:nvPr/>
        </p:nvSpPr>
        <p:spPr bwMode="auto">
          <a:xfrm>
            <a:off x="1419225" y="2743200"/>
            <a:ext cx="1150938" cy="1187450"/>
          </a:xfrm>
          <a:prstGeom prst="rect">
            <a:avLst/>
          </a:prstGeom>
          <a:noFill/>
          <a:ln w="11176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/>
            <a:r>
              <a:rPr kumimoji="0" lang="en-GB" altLang="zh-TW" sz="2400" b="1">
                <a:solidFill>
                  <a:srgbClr val="CC0000"/>
                </a:solidFill>
                <a:ea typeface="標楷體" pitchFamily="65" charset="-120"/>
              </a:rPr>
              <a:t>ADHD </a:t>
            </a:r>
          </a:p>
          <a:p>
            <a:pPr algn="ctr"/>
            <a:r>
              <a:rPr kumimoji="0" lang="en-GB" altLang="zh-TW" sz="2400" b="1">
                <a:solidFill>
                  <a:srgbClr val="CC0000"/>
                </a:solidFill>
                <a:ea typeface="標楷體" pitchFamily="65" charset="-120"/>
              </a:rPr>
              <a:t>alone</a:t>
            </a:r>
          </a:p>
          <a:p>
            <a:pPr algn="ctr"/>
            <a:r>
              <a:rPr kumimoji="0" lang="en-GB" altLang="zh-TW" sz="2400" b="1">
                <a:solidFill>
                  <a:srgbClr val="CC0000"/>
                </a:solidFill>
                <a:ea typeface="標楷體" pitchFamily="65" charset="-120"/>
              </a:rPr>
              <a:t>31%</a:t>
            </a:r>
            <a:endParaRPr kumimoji="0" lang="en-GB" altLang="zh-TW" sz="2400" b="1">
              <a:solidFill>
                <a:srgbClr val="CC0000"/>
              </a:solidFill>
              <a:latin typeface="Times" pitchFamily="18" charset="0"/>
              <a:ea typeface="標楷體" pitchFamily="65" charset="-120"/>
            </a:endParaRPr>
          </a:p>
        </p:txBody>
      </p:sp>
      <p:sp>
        <p:nvSpPr>
          <p:cNvPr id="81929" name="Rectangle 10"/>
          <p:cNvSpPr>
            <a:spLocks noChangeArrowheads="1"/>
          </p:cNvSpPr>
          <p:nvPr/>
        </p:nvSpPr>
        <p:spPr bwMode="auto">
          <a:xfrm>
            <a:off x="4402138" y="4098925"/>
            <a:ext cx="1558925" cy="762000"/>
          </a:xfrm>
          <a:prstGeom prst="rect">
            <a:avLst/>
          </a:prstGeom>
          <a:noFill/>
          <a:ln w="11176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/>
            <a:r>
              <a:rPr kumimoji="0" lang="zh-TW" altLang="en-GB" sz="2000">
                <a:solidFill>
                  <a:srgbClr val="FF99CC"/>
                </a:solidFill>
                <a:ea typeface="標楷體" pitchFamily="65" charset="-120"/>
              </a:rPr>
              <a:t>焦慮疾患</a:t>
            </a:r>
          </a:p>
          <a:p>
            <a:pPr algn="ctr"/>
            <a:r>
              <a:rPr kumimoji="0" lang="en-GB" altLang="zh-TW" sz="2400">
                <a:solidFill>
                  <a:srgbClr val="FF99CC"/>
                </a:solidFill>
                <a:ea typeface="標楷體" pitchFamily="65" charset="-120"/>
              </a:rPr>
              <a:t>40%</a:t>
            </a:r>
          </a:p>
        </p:txBody>
      </p:sp>
      <p:sp>
        <p:nvSpPr>
          <p:cNvPr id="81930" name="Line 11"/>
          <p:cNvSpPr>
            <a:spLocks noChangeShapeType="1"/>
          </p:cNvSpPr>
          <p:nvPr/>
        </p:nvSpPr>
        <p:spPr bwMode="auto">
          <a:xfrm flipH="1">
            <a:off x="2709863" y="4648200"/>
            <a:ext cx="1016000" cy="1371600"/>
          </a:xfrm>
          <a:prstGeom prst="line">
            <a:avLst/>
          </a:prstGeom>
          <a:noFill/>
          <a:ln w="20701">
            <a:solidFill>
              <a:schemeClr val="tx1"/>
            </a:solidFill>
            <a:round/>
            <a:headEnd type="triangle" w="lg" len="lg"/>
            <a:tailEnd type="none" w="sm" len="sm"/>
          </a:ln>
        </p:spPr>
        <p:txBody>
          <a:bodyPr wrap="none" anchor="ctr"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81931" name="Text Box 12"/>
          <p:cNvSpPr txBox="1">
            <a:spLocks noChangeArrowheads="1"/>
          </p:cNvSpPr>
          <p:nvPr/>
        </p:nvSpPr>
        <p:spPr bwMode="auto">
          <a:xfrm>
            <a:off x="688975" y="5943600"/>
            <a:ext cx="1555750" cy="457200"/>
          </a:xfrm>
          <a:prstGeom prst="rect">
            <a:avLst/>
          </a:prstGeom>
          <a:noFill/>
          <a:ln w="11176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/>
            <a:r>
              <a:rPr kumimoji="0" lang="zh-TW" altLang="en-GB" sz="24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憂鬱  </a:t>
            </a:r>
            <a:r>
              <a:rPr kumimoji="0" lang="en-GB" altLang="zh-TW" sz="24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20%</a:t>
            </a:r>
          </a:p>
        </p:txBody>
      </p:sp>
      <p:sp>
        <p:nvSpPr>
          <p:cNvPr id="81932" name="Text Box 13"/>
          <p:cNvSpPr txBox="1">
            <a:spLocks noChangeArrowheads="1"/>
          </p:cNvSpPr>
          <p:nvPr/>
        </p:nvSpPr>
        <p:spPr bwMode="auto">
          <a:xfrm>
            <a:off x="7129463" y="5564188"/>
            <a:ext cx="2014537" cy="12938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b">
            <a:spAutoFit/>
          </a:bodyPr>
          <a:lstStyle/>
          <a:p>
            <a:pPr>
              <a:lnSpc>
                <a:spcPct val="95000"/>
              </a:lnSpc>
            </a:pPr>
            <a:r>
              <a:rPr kumimoji="0" lang="en-GB" altLang="zh-TW" sz="1200" b="1">
                <a:solidFill>
                  <a:srgbClr val="FFA300"/>
                </a:solidFill>
                <a:latin typeface="Helvetica" pitchFamily="34" charset="0"/>
                <a:ea typeface="標楷體" pitchFamily="65" charset="-120"/>
              </a:rPr>
              <a:t>MTA Cooperative </a:t>
            </a:r>
          </a:p>
          <a:p>
            <a:pPr>
              <a:lnSpc>
                <a:spcPct val="95000"/>
              </a:lnSpc>
            </a:pPr>
            <a:r>
              <a:rPr kumimoji="0" lang="en-GB" altLang="zh-TW" sz="1200" b="1">
                <a:solidFill>
                  <a:srgbClr val="FFA300"/>
                </a:solidFill>
                <a:latin typeface="Helvetica" pitchFamily="34" charset="0"/>
                <a:ea typeface="標楷體" pitchFamily="65" charset="-120"/>
              </a:rPr>
              <a:t>Group. Arch </a:t>
            </a:r>
          </a:p>
          <a:p>
            <a:pPr>
              <a:lnSpc>
                <a:spcPct val="95000"/>
              </a:lnSpc>
            </a:pPr>
            <a:r>
              <a:rPr kumimoji="0" lang="en-GB" altLang="zh-TW" sz="1200" b="1">
                <a:solidFill>
                  <a:srgbClr val="FFA300"/>
                </a:solidFill>
                <a:latin typeface="Helvetica" pitchFamily="34" charset="0"/>
                <a:ea typeface="標楷體" pitchFamily="65" charset="-120"/>
              </a:rPr>
              <a:t>Gen Psychiatry 1999; 56:1088–1096</a:t>
            </a:r>
            <a:r>
              <a:rPr kumimoji="0" lang="en-GB" altLang="zh-TW" sz="1400" b="1">
                <a:solidFill>
                  <a:srgbClr val="FFFFFF"/>
                </a:solidFill>
                <a:latin typeface="Helvetica" pitchFamily="34" charset="0"/>
                <a:ea typeface="標楷體" pitchFamily="65" charset="-12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zh-TW" altLang="en-US" sz="12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林口長庚醫院兒童心智科</a:t>
            </a:r>
          </a:p>
          <a:p>
            <a:pPr>
              <a:lnSpc>
                <a:spcPct val="80000"/>
              </a:lnSpc>
            </a:pPr>
            <a:r>
              <a:rPr kumimoji="0" lang="zh-TW" altLang="en-US" sz="12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梁歆宜醫師 </a:t>
            </a:r>
          </a:p>
          <a:p>
            <a:pPr>
              <a:lnSpc>
                <a:spcPct val="95000"/>
              </a:lnSpc>
            </a:pPr>
            <a:endParaRPr kumimoji="0" lang="en-GB" altLang="zh-TW" sz="1200" b="1">
              <a:solidFill>
                <a:srgbClr val="FFFFFF"/>
              </a:solidFill>
              <a:ea typeface="標楷體" pitchFamily="65" charset="-120"/>
            </a:endParaRPr>
          </a:p>
        </p:txBody>
      </p:sp>
      <p:sp>
        <p:nvSpPr>
          <p:cNvPr id="81933" name="Oval 14"/>
          <p:cNvSpPr>
            <a:spLocks noChangeArrowheads="1"/>
          </p:cNvSpPr>
          <p:nvPr/>
        </p:nvSpPr>
        <p:spPr bwMode="auto">
          <a:xfrm>
            <a:off x="3657600" y="1752600"/>
            <a:ext cx="1295400" cy="22860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>
              <a:solidFill>
                <a:srgbClr val="FFFFFF"/>
              </a:solidFill>
              <a:ea typeface="標楷體" pitchFamily="65" charset="-120"/>
            </a:endParaRPr>
          </a:p>
        </p:txBody>
      </p:sp>
      <p:sp>
        <p:nvSpPr>
          <p:cNvPr id="81934" name="Rectangle 15"/>
          <p:cNvSpPr>
            <a:spLocks noChangeArrowheads="1"/>
          </p:cNvSpPr>
          <p:nvPr/>
        </p:nvSpPr>
        <p:spPr bwMode="auto">
          <a:xfrm>
            <a:off x="3962400" y="17526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GB">
                <a:solidFill>
                  <a:srgbClr val="FFA300"/>
                </a:solidFill>
                <a:latin typeface="標楷體" pitchFamily="65" charset="-120"/>
                <a:ea typeface="標楷體" pitchFamily="65" charset="-120"/>
              </a:rPr>
              <a:t>物質濫用 </a:t>
            </a:r>
            <a:r>
              <a:rPr kumimoji="0" lang="en-GB" altLang="zh-TW">
                <a:solidFill>
                  <a:srgbClr val="FFA300"/>
                </a:solidFill>
                <a:latin typeface="標楷體" pitchFamily="65" charset="-120"/>
                <a:ea typeface="標楷體" pitchFamily="65" charset="-120"/>
              </a:rPr>
              <a:t>30%</a:t>
            </a:r>
            <a:endParaRPr kumimoji="0" lang="en-US" altLang="zh-TW">
              <a:solidFill>
                <a:srgbClr val="FFA3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注意力不足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過動症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–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藥物治療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zh-TW" altLang="en-US" sz="2800" dirty="0"/>
              <a:t>主要是靠「中樞神經興奮劑」，約四分之三會有明顯功效。許多家長會問，小朋友就已經太容易興奮了，還吃「興奮劑」？其實臨床使用的「中樞神經興奮劑」屬低劑量，作用在大腦特定部位，可以增強注意力，抑制不當行為。事實上，</a:t>
            </a:r>
            <a:r>
              <a:rPr lang="zh-TW" altLang="en-US" sz="2800" b="1" dirty="0">
                <a:solidFill>
                  <a:srgbClr val="FFFF66"/>
                </a:solidFill>
              </a:rPr>
              <a:t>小朋友不是藥物治好的，而是使用藥物後，該學的東西有學會，刺激腦部持續發展，自己把自己治好的</a:t>
            </a:r>
            <a:r>
              <a:rPr lang="zh-TW" altLang="en-US" sz="2800" dirty="0"/>
              <a:t>。所以，若是有改善，家長或老師記得要把功勞歸功於小朋友自己喔！</a:t>
            </a:r>
            <a:endParaRPr lang="zh-TW" alt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8913"/>
            <a:ext cx="8229600" cy="100806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/>
              <a:t>興奮劑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532765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/>
              <a:t>主要作用：抑制腦中</a:t>
            </a:r>
            <a:r>
              <a:rPr lang="zh-TW" altLang="en-US" dirty="0">
                <a:solidFill>
                  <a:srgbClr val="FFFF00"/>
                </a:solidFill>
              </a:rPr>
              <a:t>多巴胺</a:t>
            </a:r>
            <a:r>
              <a:rPr lang="zh-TW" altLang="en-US" dirty="0"/>
              <a:t>及</a:t>
            </a:r>
            <a:r>
              <a:rPr lang="zh-TW" altLang="en-US" dirty="0">
                <a:solidFill>
                  <a:srgbClr val="FFFF00"/>
                </a:solidFill>
              </a:rPr>
              <a:t>正腎上腺素</a:t>
            </a:r>
            <a:r>
              <a:rPr lang="zh-TW" altLang="en-US" dirty="0"/>
              <a:t>再回收及增加單胺類釋放，以增加中樞神經的活性</a:t>
            </a:r>
            <a:endParaRPr lang="en-US" altLang="zh-TW" dirty="0"/>
          </a:p>
          <a:p>
            <a:pPr eaLnBrk="1" hangingPunct="1">
              <a:defRPr/>
            </a:pPr>
            <a:r>
              <a:rPr lang="zh-TW" altLang="en-US" dirty="0"/>
              <a:t>臨床使用包括 </a:t>
            </a:r>
            <a:r>
              <a:rPr lang="en-US" altLang="zh-TW" dirty="0">
                <a:solidFill>
                  <a:srgbClr val="FFFF00"/>
                </a:solidFill>
              </a:rPr>
              <a:t>methylphenidate (</a:t>
            </a:r>
            <a:r>
              <a:rPr lang="zh-TW" altLang="en-US" dirty="0">
                <a:solidFill>
                  <a:srgbClr val="FFFF00"/>
                </a:solidFill>
              </a:rPr>
              <a:t>利他能、專思達</a:t>
            </a:r>
            <a:r>
              <a:rPr lang="en-US" altLang="zh-TW" dirty="0">
                <a:solidFill>
                  <a:srgbClr val="FFFF00"/>
                </a:solidFill>
              </a:rPr>
              <a:t>)</a:t>
            </a:r>
            <a:r>
              <a:rPr lang="en-US" altLang="zh-TW" dirty="0"/>
              <a:t>, </a:t>
            </a:r>
            <a:r>
              <a:rPr lang="en-US" altLang="zh-TW" dirty="0" err="1"/>
              <a:t>dextroamphetamine</a:t>
            </a:r>
            <a:r>
              <a:rPr lang="en-US" altLang="zh-TW" dirty="0"/>
              <a:t>, </a:t>
            </a:r>
            <a:r>
              <a:rPr lang="en-US" altLang="zh-TW" dirty="0" err="1"/>
              <a:t>pemolin</a:t>
            </a:r>
            <a:r>
              <a:rPr lang="zh-TW" altLang="en-US" dirty="0"/>
              <a:t>等</a:t>
            </a:r>
          </a:p>
          <a:p>
            <a:pPr eaLnBrk="1" hangingPunct="1">
              <a:defRPr/>
            </a:pPr>
            <a:r>
              <a:rPr lang="zh-TW" altLang="en-US" dirty="0"/>
              <a:t>適應症：</a:t>
            </a:r>
          </a:p>
          <a:p>
            <a:pPr lvl="1" eaLnBrk="1" hangingPunct="1">
              <a:defRPr/>
            </a:pPr>
            <a:r>
              <a:rPr lang="zh-TW" altLang="en-US" dirty="0"/>
              <a:t>注意力不足</a:t>
            </a:r>
            <a:r>
              <a:rPr lang="en-US" altLang="zh-TW" dirty="0"/>
              <a:t>/</a:t>
            </a:r>
            <a:r>
              <a:rPr lang="zh-TW" altLang="en-US" dirty="0"/>
              <a:t>過動症</a:t>
            </a:r>
          </a:p>
          <a:p>
            <a:pPr lvl="1" eaLnBrk="1" hangingPunct="1">
              <a:defRPr/>
            </a:pPr>
            <a:r>
              <a:rPr lang="zh-TW" altLang="en-US" dirty="0"/>
              <a:t>嗜睡症 </a:t>
            </a:r>
            <a:r>
              <a:rPr lang="en-US" altLang="zh-TW" dirty="0"/>
              <a:t>narcolepsy</a:t>
            </a:r>
          </a:p>
          <a:p>
            <a:pPr lvl="1" eaLnBrk="1" hangingPunct="1">
              <a:defRPr/>
            </a:pPr>
            <a:r>
              <a:rPr lang="zh-TW" altLang="en-US" dirty="0"/>
              <a:t>減重</a:t>
            </a:r>
          </a:p>
          <a:p>
            <a:pPr lvl="1" eaLnBrk="1" hangingPunct="1">
              <a:defRPr/>
            </a:pPr>
            <a:r>
              <a:rPr lang="zh-TW" altLang="en-US" dirty="0"/>
              <a:t>鬱症</a:t>
            </a: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0080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/>
              <a:t>興奮劑 </a:t>
            </a:r>
            <a:r>
              <a:rPr lang="en-US" altLang="zh-TW" dirty="0"/>
              <a:t>– </a:t>
            </a:r>
            <a:r>
              <a:rPr lang="zh-TW" altLang="en-US" dirty="0"/>
              <a:t>副作用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8413"/>
            <a:ext cx="8229600" cy="525621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/>
              <a:t>腸胃道：食慾抑制、噁心、胃痛</a:t>
            </a:r>
            <a:endParaRPr lang="en-US" altLang="zh-TW" dirty="0"/>
          </a:p>
          <a:p>
            <a:pPr eaLnBrk="1" hangingPunct="1">
              <a:defRPr/>
            </a:pPr>
            <a:r>
              <a:rPr lang="zh-TW" altLang="en-US" dirty="0"/>
              <a:t>自主神經：心跳加快、心悸、胸痛、頭痛</a:t>
            </a:r>
            <a:endParaRPr lang="en-US" altLang="zh-TW" dirty="0"/>
          </a:p>
          <a:p>
            <a:pPr eaLnBrk="1" hangingPunct="1">
              <a:defRPr/>
            </a:pPr>
            <a:r>
              <a:rPr lang="zh-TW" altLang="en-US" dirty="0"/>
              <a:t>中樞神經：失眠、活力下降</a:t>
            </a:r>
            <a:endParaRPr lang="en-US" altLang="zh-TW" dirty="0"/>
          </a:p>
          <a:p>
            <a:pPr eaLnBrk="1" hangingPunct="1">
              <a:defRPr/>
            </a:pPr>
            <a:r>
              <a:rPr lang="zh-TW" altLang="en-US" dirty="0"/>
              <a:t>成長：體重及身高發展落後</a:t>
            </a:r>
            <a:endParaRPr lang="en-US" altLang="zh-TW" dirty="0"/>
          </a:p>
          <a:p>
            <a:pPr eaLnBrk="1" hangingPunct="1">
              <a:defRPr/>
            </a:pPr>
            <a:endParaRPr lang="en-US" altLang="zh-TW" sz="1800" dirty="0"/>
          </a:p>
          <a:p>
            <a:pPr eaLnBrk="1" hangingPunct="1">
              <a:defRPr/>
            </a:pPr>
            <a:r>
              <a:rPr lang="zh-TW" altLang="en-US" dirty="0">
                <a:solidFill>
                  <a:srgbClr val="FFFF66"/>
                </a:solidFill>
              </a:rPr>
              <a:t>上述副作用多出現在特異體質或高劑量時，一般使用副作用少</a:t>
            </a:r>
            <a:endParaRPr lang="en-US" altLang="zh-TW" dirty="0">
              <a:solidFill>
                <a:srgbClr val="FFFF66"/>
              </a:solidFill>
            </a:endParaRPr>
          </a:p>
          <a:p>
            <a:pPr eaLnBrk="1" hangingPunct="1">
              <a:defRPr/>
            </a:pPr>
            <a:r>
              <a:rPr lang="zh-TW" altLang="en-US" dirty="0">
                <a:solidFill>
                  <a:srgbClr val="FFFF66"/>
                </a:solidFill>
              </a:rPr>
              <a:t>飯後使用或換用長效劑型可減輕副作用</a:t>
            </a:r>
            <a:endParaRPr lang="en-US" altLang="zh-TW" dirty="0">
              <a:solidFill>
                <a:srgbClr val="FFFF66"/>
              </a:solidFill>
            </a:endParaRPr>
          </a:p>
          <a:p>
            <a:pPr eaLnBrk="1" hangingPunct="1">
              <a:defRPr/>
            </a:pPr>
            <a:r>
              <a:rPr lang="zh-TW" altLang="en-US" dirty="0">
                <a:solidFill>
                  <a:srgbClr val="FFFF66"/>
                </a:solidFill>
              </a:rPr>
              <a:t>正常使用不會造成成癮性</a:t>
            </a:r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http://t3.gstatic.com/images?q=tbn:ANd9GcT1fb6K8NqgGWocyZP63RIWunvkGdKJZ1E0sjQORzJIjRZKsN7XY5TYvff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3429000"/>
            <a:ext cx="2447925" cy="3141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8787" name="Picture 4" descr="http://t2.gstatic.com/images?q=tbn:ANd9GcSBzJ10W4Bdd6zMZFGaWT2-XLIcZeBDpgZ43vDUjk9Q0S2_eIlB9m7DAOaMY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429000"/>
            <a:ext cx="2179638" cy="314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8790" name="Picture 10" descr="http://image.cnwest.com/attachement/jpg/site1/20080817/0019d18398280a1220e1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260350"/>
            <a:ext cx="4135438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2" name="Picture 6" descr="http://img.pcstore.com.tw/~prod/M08981272_big.jpg?pimg=static&amp;P=1318388645"/>
          <p:cNvPicPr>
            <a:picLocks noChangeAspect="1" noChangeArrowheads="1"/>
          </p:cNvPicPr>
          <p:nvPr/>
        </p:nvPicPr>
        <p:blipFill>
          <a:blip r:embed="rId5" cstate="print"/>
          <a:srcRect l="16412" r="15825"/>
          <a:stretch>
            <a:fillRect/>
          </a:stretch>
        </p:blipFill>
        <p:spPr bwMode="auto">
          <a:xfrm>
            <a:off x="5724525" y="188913"/>
            <a:ext cx="2633663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4" name="Picture 10" descr="f_2153923_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725" y="4221088"/>
            <a:ext cx="3683000" cy="2474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1600200"/>
            <a:ext cx="8229600" cy="2836863"/>
          </a:xfrm>
        </p:spPr>
        <p:txBody>
          <a:bodyPr/>
          <a:lstStyle/>
          <a:p>
            <a:pPr>
              <a:defRPr/>
            </a:pPr>
            <a:r>
              <a:rPr lang="zh-TW" altLang="en-US" sz="9600" b="1" dirty="0">
                <a:latin typeface="微軟正黑體" pitchFamily="34" charset="-120"/>
                <a:ea typeface="微軟正黑體" pitchFamily="34" charset="-120"/>
              </a:rPr>
              <a:t>自閉症</a:t>
            </a:r>
            <a:r>
              <a:rPr lang="zh-TW" altLang="en-US" sz="6000" dirty="0"/>
              <a:t/>
            </a:r>
            <a:br>
              <a:rPr lang="zh-TW" altLang="en-US" sz="6000" dirty="0"/>
            </a:br>
            <a:r>
              <a:rPr lang="en-US" altLang="zh-TW" sz="6000" dirty="0"/>
              <a:t>Autistic Disorder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自閉症</a:t>
            </a:r>
            <a:r>
              <a:rPr lang="en-US" altLang="zh-TW" sz="48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前言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68052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TW" dirty="0"/>
              <a:t>1943</a:t>
            </a:r>
            <a:r>
              <a:rPr lang="zh-TW" altLang="en-US" dirty="0"/>
              <a:t>年，美國的肯納（</a:t>
            </a:r>
            <a:r>
              <a:rPr lang="en-US" altLang="zh-TW" dirty="0"/>
              <a:t>Leo </a:t>
            </a:r>
            <a:r>
              <a:rPr lang="en-US" altLang="zh-TW" dirty="0" err="1"/>
              <a:t>Kanner</a:t>
            </a:r>
            <a:r>
              <a:rPr lang="zh-TW" altLang="en-US" dirty="0"/>
              <a:t>）醫師發現了自閉症（</a:t>
            </a:r>
            <a:r>
              <a:rPr lang="en-US" altLang="zh-TW" dirty="0"/>
              <a:t>Autism</a:t>
            </a:r>
            <a:r>
              <a:rPr lang="zh-TW" altLang="en-US" dirty="0"/>
              <a:t>）這個族群，故又稱</a:t>
            </a:r>
            <a:r>
              <a:rPr lang="zh-TW" altLang="en-US" dirty="0">
                <a:solidFill>
                  <a:srgbClr val="FFFF00"/>
                </a:solidFill>
              </a:rPr>
              <a:t>肯納症</a:t>
            </a:r>
            <a:r>
              <a:rPr lang="zh-TW" altLang="en-US" dirty="0"/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zh-TW" altLang="en-US" dirty="0"/>
              <a:t>指由嬰兒時期即開始出現，以</a:t>
            </a:r>
            <a:r>
              <a:rPr lang="zh-TW" altLang="en-US" dirty="0">
                <a:solidFill>
                  <a:srgbClr val="FFFF00"/>
                </a:solidFill>
              </a:rPr>
              <a:t>溝通</a:t>
            </a:r>
            <a:r>
              <a:rPr lang="zh-TW" altLang="en-US" dirty="0"/>
              <a:t>、</a:t>
            </a:r>
            <a:r>
              <a:rPr lang="zh-TW" altLang="en-US" dirty="0">
                <a:solidFill>
                  <a:srgbClr val="FFFF00"/>
                </a:solidFill>
              </a:rPr>
              <a:t>社交</a:t>
            </a:r>
            <a:r>
              <a:rPr lang="zh-TW" altLang="en-US" dirty="0"/>
              <a:t>發展障礙及侷限、重複之</a:t>
            </a:r>
            <a:r>
              <a:rPr lang="zh-TW" altLang="en-US" dirty="0">
                <a:solidFill>
                  <a:srgbClr val="FFFF00"/>
                </a:solidFill>
              </a:rPr>
              <a:t>行為</a:t>
            </a:r>
            <a:r>
              <a:rPr lang="zh-TW" altLang="en-US" dirty="0"/>
              <a:t>模式為主的一群患者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zh-TW" altLang="en-US" sz="6000" dirty="0">
                <a:latin typeface="標楷體" pitchFamily="65" charset="-120"/>
                <a:ea typeface="標楷體" pitchFamily="65" charset="-120"/>
              </a:rPr>
              <a:t>自閉症</a:t>
            </a:r>
            <a:r>
              <a:rPr lang="en-US" altLang="zh-TW" sz="6000" dirty="0">
                <a:latin typeface="標楷體" pitchFamily="65" charset="-120"/>
                <a:ea typeface="標楷體" pitchFamily="65" charset="-120"/>
              </a:rPr>
              <a:t>–</a:t>
            </a:r>
            <a:r>
              <a:rPr lang="zh-TW" altLang="en-US" sz="6000" dirty="0">
                <a:latin typeface="標楷體" pitchFamily="65" charset="-120"/>
                <a:ea typeface="標楷體" pitchFamily="65" charset="-120"/>
              </a:rPr>
              <a:t>統計資料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133600"/>
            <a:ext cx="7715250" cy="3997325"/>
          </a:xfrm>
        </p:spPr>
        <p:txBody>
          <a:bodyPr/>
          <a:lstStyle/>
          <a:p>
            <a:pPr>
              <a:defRPr/>
            </a:pPr>
            <a:r>
              <a:rPr lang="zh-TW" altLang="en-US" sz="4000" dirty="0"/>
              <a:t> 盛行率：</a:t>
            </a:r>
            <a:r>
              <a:rPr lang="en-US" altLang="zh-TW" sz="4000" dirty="0"/>
              <a:t>2-5/10000</a:t>
            </a:r>
          </a:p>
          <a:p>
            <a:pPr>
              <a:defRPr/>
            </a:pPr>
            <a:r>
              <a:rPr lang="zh-TW" altLang="en-US" sz="4000" dirty="0"/>
              <a:t> 泛自閉症：</a:t>
            </a:r>
            <a:r>
              <a:rPr lang="en-US" altLang="zh-TW" sz="4000" dirty="0">
                <a:solidFill>
                  <a:srgbClr val="FFFF00"/>
                </a:solidFill>
              </a:rPr>
              <a:t>1 / 45 </a:t>
            </a:r>
            <a:r>
              <a:rPr lang="en-US" altLang="zh-TW" sz="2800" dirty="0"/>
              <a:t>(2017</a:t>
            </a:r>
            <a:r>
              <a:rPr lang="zh-TW" altLang="en-US" sz="2800" dirty="0"/>
              <a:t>美國</a:t>
            </a:r>
            <a:r>
              <a:rPr lang="en-US" altLang="zh-TW" sz="2800" dirty="0"/>
              <a:t>)</a:t>
            </a:r>
          </a:p>
          <a:p>
            <a:pPr>
              <a:defRPr/>
            </a:pPr>
            <a:r>
              <a:rPr lang="zh-TW" altLang="en-US" sz="4000" dirty="0"/>
              <a:t> 男：女＝</a:t>
            </a:r>
            <a:r>
              <a:rPr lang="en-US" altLang="zh-TW" sz="4000" dirty="0"/>
              <a:t>3-5</a:t>
            </a:r>
            <a:r>
              <a:rPr lang="zh-TW" altLang="en-US" sz="4000" dirty="0"/>
              <a:t>：</a:t>
            </a:r>
            <a:r>
              <a:rPr lang="en-US" altLang="zh-TW" sz="4000" dirty="0"/>
              <a:t>1</a:t>
            </a:r>
          </a:p>
          <a:p>
            <a:pPr>
              <a:defRPr/>
            </a:pPr>
            <a:r>
              <a:rPr lang="zh-TW" altLang="en-US" sz="4000" dirty="0"/>
              <a:t> 女生症狀較嚴重</a:t>
            </a:r>
          </a:p>
          <a:p>
            <a:pPr>
              <a:defRPr/>
            </a:pPr>
            <a:r>
              <a:rPr lang="zh-TW" altLang="en-US" sz="4000" dirty="0"/>
              <a:t> 病因：基因體質因素為主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文字方塊 3"/>
          <p:cNvSpPr txBox="1"/>
          <p:nvPr/>
        </p:nvSpPr>
        <p:spPr>
          <a:xfrm>
            <a:off x="2998589" y="480220"/>
            <a:ext cx="3146822" cy="1339438"/>
          </a:xfrm>
          <a:prstGeom prst="rect">
            <a:avLst/>
          </a:prstGeom>
          <a:ln w="25400">
            <a:miter lim="400000"/>
          </a:ln>
        </p:spPr>
        <p:txBody>
          <a:bodyPr lIns="38403" tIns="38402" rIns="38403" bIns="38402">
            <a:spAutoFit/>
          </a:bodyPr>
          <a:lstStyle/>
          <a:p>
            <a:pPr algn="ctr" defTabSz="768062" fontAlgn="auto" hangingPunct="0">
              <a:spcBef>
                <a:spcPts val="0"/>
              </a:spcBef>
              <a:spcAft>
                <a:spcPts val="0"/>
              </a:spcAft>
              <a:defRPr sz="9000" spc="180">
                <a:solidFill>
                  <a:srgbClr val="C2F0FF"/>
                </a:solidFill>
                <a:latin typeface="DFLiHei-Bd"/>
                <a:ea typeface="DFLiHei-Bd"/>
                <a:cs typeface="DFLiHei-Bd"/>
                <a:sym typeface="DFLiHei-Bd"/>
              </a:defRPr>
            </a:pPr>
            <a:r>
              <a:rPr kumimoji="0" sz="4400" b="1" kern="0" spc="76" dirty="0" err="1">
                <a:solidFill>
                  <a:srgbClr val="C2F0FF"/>
                </a:solidFill>
                <a:latin typeface="微軟正黑體" pitchFamily="34" charset="-120"/>
                <a:ea typeface="微軟正黑體" pitchFamily="34" charset="-120"/>
                <a:cs typeface="DFLiHei-Bd"/>
                <a:sym typeface="DFLiHei-Bd"/>
              </a:rPr>
              <a:t>表觀遺傳學</a:t>
            </a:r>
            <a:r>
              <a:rPr kumimoji="0" sz="3800" kern="0" spc="76" dirty="0">
                <a:solidFill>
                  <a:srgbClr val="C2F0FF"/>
                </a:solidFill>
                <a:latin typeface="DFLiHei-Bd"/>
                <a:ea typeface="DFLiHei-Bd"/>
                <a:cs typeface="DFLiHei-Bd"/>
                <a:sym typeface="DFLiHei-Bd"/>
              </a:rPr>
              <a:t>(</a:t>
            </a:r>
            <a:r>
              <a:rPr kumimoji="0" sz="3800" kern="0" spc="76" dirty="0" err="1">
                <a:solidFill>
                  <a:srgbClr val="C2F0FF"/>
                </a:solidFill>
                <a:latin typeface="DFLiHei-Bd"/>
                <a:ea typeface="DFLiHei-Bd"/>
                <a:cs typeface="DFLiHei-Bd"/>
                <a:sym typeface="DFLiHei-Bd"/>
              </a:rPr>
              <a:t>epigenetics</a:t>
            </a:r>
            <a:r>
              <a:rPr kumimoji="0" sz="3800" kern="0" spc="76" dirty="0">
                <a:solidFill>
                  <a:srgbClr val="C2F0FF"/>
                </a:solidFill>
                <a:latin typeface="DFLiHei-Bd"/>
                <a:ea typeface="DFLiHei-Bd"/>
                <a:cs typeface="DFLiHei-Bd"/>
                <a:sym typeface="DFLiHei-Bd"/>
              </a:rPr>
              <a:t>)</a:t>
            </a:r>
          </a:p>
        </p:txBody>
      </p:sp>
      <p:pic>
        <p:nvPicPr>
          <p:cNvPr id="236" name="Picture 4" descr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874" y="2174500"/>
            <a:ext cx="4386263" cy="3600450"/>
          </a:xfrm>
          <a:prstGeom prst="rect">
            <a:avLst/>
          </a:prstGeom>
          <a:noFill/>
          <a:ln w="114300">
            <a:solidFill>
              <a:srgbClr val="B1CCBE"/>
            </a:solidFill>
            <a:miter lim="800000"/>
            <a:headEnd/>
            <a:tailEnd/>
          </a:ln>
        </p:spPr>
      </p:pic>
      <p:sp>
        <p:nvSpPr>
          <p:cNvPr id="237" name="文字方塊 7"/>
          <p:cNvSpPr txBox="1">
            <a:spLocks noChangeArrowheads="1"/>
          </p:cNvSpPr>
          <p:nvPr/>
        </p:nvSpPr>
        <p:spPr bwMode="auto">
          <a:xfrm>
            <a:off x="399720" y="5902745"/>
            <a:ext cx="4307417" cy="308386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38403" tIns="38402" rIns="38403" bIns="38402">
            <a:spAutoFit/>
          </a:bodyPr>
          <a:lstStyle/>
          <a:p>
            <a:pPr algn="ctr" defTabSz="768062" hangingPunct="0"/>
            <a:r>
              <a:rPr kumimoji="0" lang="zh-TW" altLang="en-US" sz="15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cs typeface="DFLiHei-Bd"/>
                <a:sym typeface="DFLiHei-Bd"/>
              </a:rPr>
              <a:t>高熱量飲食習慣，會造成下一代肥胖與三高</a:t>
            </a:r>
          </a:p>
        </p:txBody>
      </p:sp>
      <p:pic>
        <p:nvPicPr>
          <p:cNvPr id="238" name="Picture 2" descr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6904" y="2174082"/>
            <a:ext cx="3990975" cy="3600450"/>
          </a:xfrm>
          <a:prstGeom prst="rect">
            <a:avLst/>
          </a:prstGeom>
          <a:noFill/>
          <a:ln w="114300">
            <a:solidFill>
              <a:srgbClr val="A7C0B5"/>
            </a:solidFill>
            <a:miter lim="800000"/>
            <a:headEnd/>
            <a:tailEnd/>
          </a:ln>
        </p:spPr>
      </p:pic>
      <p:sp>
        <p:nvSpPr>
          <p:cNvPr id="239" name="文字方塊 5"/>
          <p:cNvSpPr txBox="1">
            <a:spLocks noChangeArrowheads="1"/>
          </p:cNvSpPr>
          <p:nvPr/>
        </p:nvSpPr>
        <p:spPr bwMode="auto">
          <a:xfrm>
            <a:off x="5175251" y="5902326"/>
            <a:ext cx="3213173" cy="308386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square" lIns="38403" tIns="38402" rIns="38403" bIns="38402">
            <a:spAutoFit/>
          </a:bodyPr>
          <a:lstStyle/>
          <a:p>
            <a:pPr algn="ctr" defTabSz="768062" hangingPunct="0"/>
            <a:r>
              <a:rPr kumimoji="0" lang="zh-TW" altLang="en-US" sz="15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cs typeface="DFLiHei-Bd"/>
                <a:sym typeface="DFLiHei-Bd"/>
              </a:rPr>
              <a:t>親代的恐懼，至少會遺傳給下兩代</a:t>
            </a:r>
          </a:p>
        </p:txBody>
      </p:sp>
      <p:sp>
        <p:nvSpPr>
          <p:cNvPr id="240" name="積善之家、必有餘慶、…"/>
          <p:cNvSpPr txBox="1">
            <a:spLocks noChangeArrowheads="1"/>
          </p:cNvSpPr>
          <p:nvPr/>
        </p:nvSpPr>
        <p:spPr bwMode="auto">
          <a:xfrm>
            <a:off x="2933788" y="3082133"/>
            <a:ext cx="3283562" cy="1462549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</p:spPr>
        <p:txBody>
          <a:bodyPr wrap="none" lIns="38403" tIns="38402" rIns="38403" bIns="38402">
            <a:spAutoFit/>
          </a:bodyPr>
          <a:lstStyle/>
          <a:p>
            <a:pPr algn="ctr" defTabSz="768062" hangingPunct="0">
              <a:lnSpc>
                <a:spcPct val="120000"/>
              </a:lnSpc>
            </a:pPr>
            <a:r>
              <a:rPr kumimoji="0" lang="zh-TW" altLang="en-US" sz="2500" dirty="0">
                <a:solidFill>
                  <a:srgbClr val="FFFFFF"/>
                </a:solidFill>
                <a:latin typeface="DFLiHei-Bd"/>
                <a:ea typeface="DFLiHei-Bd"/>
                <a:cs typeface="DFLiHei-Bd"/>
                <a:sym typeface="DFLiHei-Bd"/>
              </a:rPr>
              <a:t>積善之家，必有餘慶</a:t>
            </a:r>
          </a:p>
          <a:p>
            <a:pPr algn="ctr" defTabSz="768062" hangingPunct="0">
              <a:lnSpc>
                <a:spcPct val="120000"/>
              </a:lnSpc>
            </a:pPr>
            <a:r>
              <a:rPr kumimoji="0" lang="zh-TW" altLang="en-US" sz="2500" dirty="0">
                <a:solidFill>
                  <a:srgbClr val="FFFFFF"/>
                </a:solidFill>
                <a:latin typeface="DFLiHei-Bd"/>
                <a:ea typeface="DFLiHei-Bd"/>
                <a:cs typeface="DFLiHei-Bd"/>
                <a:sym typeface="DFLiHei-Bd"/>
              </a:rPr>
              <a:t>積不善之家，必有餘殃</a:t>
            </a:r>
          </a:p>
          <a:p>
            <a:pPr algn="ctr" defTabSz="768062" hangingPunct="0">
              <a:lnSpc>
                <a:spcPct val="120000"/>
              </a:lnSpc>
            </a:pPr>
            <a:r>
              <a:rPr kumimoji="0" lang="en-US" altLang="zh-TW" sz="2500" dirty="0">
                <a:solidFill>
                  <a:srgbClr val="FFFFFF"/>
                </a:solidFill>
                <a:latin typeface="DFLiHei-Bd"/>
                <a:ea typeface="DFLiHei-Bd"/>
                <a:cs typeface="DFLiHei-Bd"/>
                <a:sym typeface="DFLiHei-Bd"/>
              </a:rPr>
              <a:t>《</a:t>
            </a:r>
            <a:r>
              <a:rPr kumimoji="0" lang="zh-TW" altLang="en-US" sz="2500" dirty="0">
                <a:solidFill>
                  <a:srgbClr val="FFFFFF"/>
                </a:solidFill>
                <a:latin typeface="DFLiHei-Bd"/>
                <a:ea typeface="DFLiHei-Bd"/>
                <a:cs typeface="DFLiHei-Bd"/>
                <a:sym typeface="DFLiHei-Bd"/>
              </a:rPr>
              <a:t>易經 坤掛</a:t>
            </a:r>
            <a:r>
              <a:rPr kumimoji="0" lang="en-US" altLang="zh-TW" sz="2500" dirty="0">
                <a:solidFill>
                  <a:srgbClr val="FFFFFF"/>
                </a:solidFill>
                <a:latin typeface="DFLiHei-Bd"/>
                <a:ea typeface="DFLiHei-Bd"/>
                <a:cs typeface="DFLiHei-Bd"/>
                <a:sym typeface="DFLiHei-Bd"/>
              </a:rPr>
              <a:t>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 animBg="1" advAuto="0"/>
      <p:bldP spid="236" grpId="0" animBg="1" advAuto="0"/>
      <p:bldP spid="237" grpId="0" animBg="1" advAuto="0"/>
      <p:bldP spid="238" grpId="0" animBg="1" advAuto="0"/>
      <p:bldP spid="239" grpId="0" animBg="1" advAuto="0"/>
      <p:bldP spid="240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自閉症</a:t>
            </a:r>
            <a:r>
              <a:rPr lang="en-US" altLang="zh-TW" sz="4800" dirty="0">
                <a:latin typeface="標楷體" pitchFamily="65" charset="-120"/>
                <a:ea typeface="標楷體" pitchFamily="65" charset="-120"/>
              </a:rPr>
              <a:t>–</a:t>
            </a: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症狀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760"/>
            <a:ext cx="8229600" cy="5328591"/>
          </a:xfrm>
        </p:spPr>
        <p:txBody>
          <a:bodyPr/>
          <a:lstStyle/>
          <a:p>
            <a:pPr>
              <a:spcBef>
                <a:spcPct val="30000"/>
              </a:spcBef>
              <a:defRPr/>
            </a:pPr>
            <a:r>
              <a:rPr lang="zh-TW" altLang="en-US" dirty="0"/>
              <a:t>三大核心症狀：</a:t>
            </a:r>
          </a:p>
          <a:p>
            <a:pPr lvl="1">
              <a:spcBef>
                <a:spcPct val="30000"/>
              </a:spcBef>
              <a:defRPr/>
            </a:pPr>
            <a:r>
              <a:rPr lang="zh-TW" altLang="en-US" dirty="0">
                <a:solidFill>
                  <a:srgbClr val="FFFF66"/>
                </a:solidFill>
              </a:rPr>
              <a:t>社交</a:t>
            </a:r>
            <a:r>
              <a:rPr lang="zh-TW" altLang="en-US" dirty="0"/>
              <a:t>功能障礙：缺乏眼神接觸、無法發展親子或同儕關係、無情感互動等</a:t>
            </a:r>
          </a:p>
          <a:p>
            <a:pPr lvl="1">
              <a:spcBef>
                <a:spcPct val="30000"/>
              </a:spcBef>
              <a:defRPr/>
            </a:pPr>
            <a:r>
              <a:rPr lang="zh-TW" altLang="en-US" dirty="0">
                <a:solidFill>
                  <a:srgbClr val="FFFF66"/>
                </a:solidFill>
              </a:rPr>
              <a:t>溝通</a:t>
            </a:r>
            <a:r>
              <a:rPr lang="zh-TW" altLang="en-US" dirty="0"/>
              <a:t>能力障礙：語言發展落後、重複無意義之言詞、言詞使用錯誤等</a:t>
            </a:r>
          </a:p>
          <a:p>
            <a:pPr lvl="1">
              <a:spcBef>
                <a:spcPct val="30000"/>
              </a:spcBef>
              <a:defRPr/>
            </a:pPr>
            <a:r>
              <a:rPr lang="zh-TW" altLang="en-US" dirty="0"/>
              <a:t>侷限、固著之</a:t>
            </a:r>
            <a:r>
              <a:rPr lang="zh-TW" altLang="en-US" dirty="0">
                <a:solidFill>
                  <a:srgbClr val="FFFF66"/>
                </a:solidFill>
              </a:rPr>
              <a:t>行為</a:t>
            </a:r>
            <a:r>
              <a:rPr lang="zh-TW" altLang="en-US" dirty="0"/>
              <a:t>、興趣或活動：固執的習慣、轉圈圈、喜歡滾動物體等</a:t>
            </a:r>
          </a:p>
          <a:p>
            <a:pPr>
              <a:spcBef>
                <a:spcPct val="30000"/>
              </a:spcBef>
              <a:defRPr/>
            </a:pPr>
            <a:r>
              <a:rPr lang="zh-TW" altLang="en-US" dirty="0"/>
              <a:t>智力：約</a:t>
            </a:r>
            <a:r>
              <a:rPr lang="en-US" altLang="zh-TW" dirty="0"/>
              <a:t>70%</a:t>
            </a:r>
            <a:r>
              <a:rPr lang="zh-TW" altLang="en-US" dirty="0"/>
              <a:t>智能不足</a:t>
            </a:r>
          </a:p>
          <a:p>
            <a:pPr>
              <a:spcBef>
                <a:spcPct val="30000"/>
              </a:spcBef>
              <a:defRPr/>
            </a:pPr>
            <a:r>
              <a:rPr lang="zh-TW" altLang="en-US" dirty="0"/>
              <a:t>部分有特殊之記憶、算數或機械等天才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</p:spPr>
        <p:txBody>
          <a:bodyPr/>
          <a:lstStyle/>
          <a:p>
            <a:pPr>
              <a:defRPr/>
            </a:pPr>
            <a:r>
              <a:rPr lang="zh-TW" altLang="en-US" sz="4800">
                <a:latin typeface="標楷體" pitchFamily="65" charset="-120"/>
                <a:ea typeface="標楷體" pitchFamily="65" charset="-120"/>
              </a:rPr>
              <a:t>自閉症</a:t>
            </a:r>
            <a:r>
              <a:rPr lang="en-US" altLang="zh-TW" sz="4800">
                <a:latin typeface="標楷體" pitchFamily="65" charset="-120"/>
                <a:ea typeface="標楷體" pitchFamily="65" charset="-120"/>
              </a:rPr>
              <a:t>–</a:t>
            </a:r>
            <a:r>
              <a:rPr lang="zh-TW" altLang="en-US" sz="4800">
                <a:latin typeface="標楷體" pitchFamily="65" charset="-120"/>
                <a:ea typeface="標楷體" pitchFamily="65" charset="-120"/>
              </a:rPr>
              <a:t>治療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341438"/>
            <a:ext cx="7931150" cy="5111750"/>
          </a:xfrm>
        </p:spPr>
        <p:txBody>
          <a:bodyPr/>
          <a:lstStyle/>
          <a:p>
            <a:pPr>
              <a:defRPr/>
            </a:pPr>
            <a:r>
              <a:rPr lang="zh-TW" altLang="en-US" sz="2800" dirty="0"/>
              <a:t>目前之治療仍無法根本解決自閉症之本質</a:t>
            </a:r>
          </a:p>
          <a:p>
            <a:pPr>
              <a:defRPr/>
            </a:pPr>
            <a:r>
              <a:rPr lang="zh-TW" altLang="en-US" sz="2800" dirty="0"/>
              <a:t>越早開始治療效果越顯著：</a:t>
            </a:r>
            <a:r>
              <a:rPr lang="zh-TW" altLang="en-US" dirty="0">
                <a:solidFill>
                  <a:srgbClr val="FFFF66"/>
                </a:solidFill>
              </a:rPr>
              <a:t>六歲以前，效果加倍；三歲以前，效果十倍！</a:t>
            </a:r>
            <a:r>
              <a:rPr lang="zh-TW" altLang="en-US" dirty="0"/>
              <a:t> </a:t>
            </a:r>
            <a:endParaRPr lang="zh-TW" altLang="en-US" sz="2800" dirty="0"/>
          </a:p>
          <a:p>
            <a:pPr>
              <a:defRPr/>
            </a:pPr>
            <a:r>
              <a:rPr lang="zh-TW" altLang="en-US" sz="2800" dirty="0"/>
              <a:t>以</a:t>
            </a:r>
            <a:r>
              <a:rPr lang="zh-TW" altLang="en-US" sz="2800" dirty="0">
                <a:solidFill>
                  <a:srgbClr val="FFFF00"/>
                </a:solidFill>
              </a:rPr>
              <a:t>行為</a:t>
            </a:r>
            <a:r>
              <a:rPr lang="zh-TW" altLang="en-US" sz="2800" dirty="0"/>
              <a:t>及</a:t>
            </a:r>
            <a:r>
              <a:rPr lang="zh-TW" altLang="en-US" sz="2800" dirty="0">
                <a:solidFill>
                  <a:srgbClr val="FFFF00"/>
                </a:solidFill>
              </a:rPr>
              <a:t>人際發展介入</a:t>
            </a:r>
            <a:r>
              <a:rPr lang="zh-TW" altLang="en-US" sz="2800" dirty="0"/>
              <a:t>治療為主</a:t>
            </a:r>
          </a:p>
          <a:p>
            <a:pPr>
              <a:defRPr/>
            </a:pPr>
            <a:r>
              <a:rPr lang="zh-TW" altLang="en-US" sz="2800" dirty="0"/>
              <a:t>治療目標：</a:t>
            </a:r>
          </a:p>
          <a:p>
            <a:pPr lvl="1">
              <a:defRPr/>
            </a:pPr>
            <a:r>
              <a:rPr lang="zh-TW" altLang="en-US" sz="2400" dirty="0"/>
              <a:t>增加社交行為</a:t>
            </a:r>
          </a:p>
          <a:p>
            <a:pPr lvl="1">
              <a:defRPr/>
            </a:pPr>
            <a:r>
              <a:rPr lang="zh-TW" altLang="en-US" sz="2400" dirty="0"/>
              <a:t>減少怪異、無用、傷害性之行為</a:t>
            </a:r>
          </a:p>
          <a:p>
            <a:pPr lvl="1">
              <a:defRPr/>
            </a:pPr>
            <a:r>
              <a:rPr lang="zh-TW" altLang="en-US" sz="2400" dirty="0"/>
              <a:t>發展語言與非語言溝通能力</a:t>
            </a:r>
          </a:p>
          <a:p>
            <a:pPr>
              <a:defRPr/>
            </a:pPr>
            <a:r>
              <a:rPr lang="zh-TW" altLang="en-US" sz="2800" dirty="0"/>
              <a:t>規律之環境與生活作息</a:t>
            </a:r>
          </a:p>
          <a:p>
            <a:pPr>
              <a:defRPr/>
            </a:pPr>
            <a:r>
              <a:rPr lang="zh-TW" altLang="en-US" sz="2800" dirty="0"/>
              <a:t>對於行為與情緒問題必要時採取藥物治療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1600200"/>
            <a:ext cx="8229600" cy="2836863"/>
          </a:xfrm>
        </p:spPr>
        <p:txBody>
          <a:bodyPr/>
          <a:lstStyle/>
          <a:p>
            <a:pPr>
              <a:defRPr/>
            </a:pPr>
            <a:r>
              <a:rPr lang="zh-TW" altLang="en-US" sz="8000" dirty="0">
                <a:ea typeface="標楷體" pitchFamily="65" charset="-120"/>
              </a:rPr>
              <a:t>亞斯伯格症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dirty="0" err="1"/>
              <a:t>Asperger’s</a:t>
            </a:r>
            <a:r>
              <a:rPr lang="en-US" altLang="zh-TW" dirty="0"/>
              <a:t> Syndrome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4800">
                <a:ea typeface="標楷體" pitchFamily="65" charset="-120"/>
              </a:rPr>
              <a:t>亞斯伯格症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/>
              <a:t>以嚴重、持續的社交互動障礙及侷限、重複的行為、興趣及活動為主要症狀</a:t>
            </a:r>
          </a:p>
          <a:p>
            <a:pPr>
              <a:defRPr/>
            </a:pPr>
            <a:r>
              <a:rPr lang="zh-TW" altLang="en-US" dirty="0"/>
              <a:t>與自閉症之不同：語言、認知及自我照顧發展技巧較自閉症</a:t>
            </a:r>
            <a:r>
              <a:rPr lang="zh-TW" altLang="en-US" dirty="0">
                <a:solidFill>
                  <a:srgbClr val="FFFF00"/>
                </a:solidFill>
              </a:rPr>
              <a:t>佳</a:t>
            </a:r>
          </a:p>
          <a:p>
            <a:pPr>
              <a:defRPr/>
            </a:pPr>
            <a:r>
              <a:rPr lang="en-US" altLang="zh-TW" dirty="0"/>
              <a:t>1944</a:t>
            </a:r>
            <a:r>
              <a:rPr lang="zh-TW" altLang="en-US" dirty="0"/>
              <a:t>年由維也納的小兒科醫師漢斯</a:t>
            </a:r>
            <a:r>
              <a:rPr lang="en-US" altLang="zh-TW" dirty="0">
                <a:latin typeface="新細明體" pitchFamily="18" charset="-120"/>
              </a:rPr>
              <a:t>•</a:t>
            </a:r>
            <a:r>
              <a:rPr lang="zh-TW" altLang="en-US" dirty="0"/>
              <a:t>亞斯伯格醫師所描述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zh-TW" altLang="en-US" sz="4800" dirty="0">
                <a:ea typeface="標楷體" pitchFamily="65" charset="-120"/>
              </a:rPr>
              <a:t>亞斯伯格症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病因：未知，但與自閉症似有共通之遺傳傾向。一般而言，如家中已有一名自閉症病童，再生下一名自閉症或</a:t>
            </a:r>
            <a:r>
              <a:rPr lang="en-US" altLang="zh-TW"/>
              <a:t>AS</a:t>
            </a:r>
            <a:r>
              <a:rPr lang="zh-TW" altLang="en-US"/>
              <a:t>的兒童的機率約在</a:t>
            </a:r>
            <a:r>
              <a:rPr lang="en-US" altLang="zh-TW"/>
              <a:t>4-5%</a:t>
            </a:r>
            <a:r>
              <a:rPr lang="zh-TW" altLang="en-US"/>
              <a:t>左右 </a:t>
            </a:r>
          </a:p>
          <a:p>
            <a:pPr>
              <a:defRPr/>
            </a:pPr>
            <a:r>
              <a:rPr lang="zh-TW" altLang="en-US"/>
              <a:t>男女比例約在</a:t>
            </a:r>
            <a:r>
              <a:rPr lang="en-US" altLang="zh-TW"/>
              <a:t>10-15</a:t>
            </a:r>
            <a:r>
              <a:rPr lang="zh-TW" altLang="en-US"/>
              <a:t>：</a:t>
            </a:r>
            <a:r>
              <a:rPr lang="en-US" altLang="zh-TW"/>
              <a:t>1</a:t>
            </a:r>
            <a:r>
              <a:rPr lang="zh-TW" altLang="en-US"/>
              <a:t>，以男性居多</a:t>
            </a:r>
          </a:p>
          <a:p>
            <a:pPr>
              <a:defRPr/>
            </a:pPr>
            <a:r>
              <a:rPr lang="zh-TW" altLang="en-US"/>
              <a:t>每千名</a:t>
            </a:r>
            <a:r>
              <a:rPr lang="en-US" altLang="zh-TW"/>
              <a:t>7-16</a:t>
            </a:r>
            <a:r>
              <a:rPr lang="zh-TW" altLang="en-US"/>
              <a:t>歲的兒童中，約有</a:t>
            </a:r>
            <a:r>
              <a:rPr lang="en-US" altLang="zh-TW"/>
              <a:t>3.6</a:t>
            </a:r>
            <a:r>
              <a:rPr lang="zh-TW" altLang="en-US"/>
              <a:t>至</a:t>
            </a:r>
            <a:r>
              <a:rPr lang="en-US" altLang="zh-TW"/>
              <a:t>7.1</a:t>
            </a:r>
            <a:r>
              <a:rPr lang="zh-TW" altLang="en-US"/>
              <a:t>位為</a:t>
            </a:r>
            <a:r>
              <a:rPr lang="en-US" altLang="zh-TW"/>
              <a:t>AS</a:t>
            </a:r>
            <a:r>
              <a:rPr lang="zh-TW" altLang="en-US"/>
              <a:t>，較自閉症患者為多（大約每一萬名出生的新生兒中，有</a:t>
            </a:r>
            <a:r>
              <a:rPr lang="en-US" altLang="zh-TW"/>
              <a:t>7-16</a:t>
            </a:r>
            <a:r>
              <a:rPr lang="zh-TW" altLang="en-US"/>
              <a:t>位為自閉症患者）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4800">
                <a:ea typeface="標楷體" pitchFamily="65" charset="-120"/>
              </a:rPr>
              <a:t>亞斯伯格症 </a:t>
            </a:r>
            <a:r>
              <a:rPr lang="en-US" altLang="zh-TW" sz="4800">
                <a:ea typeface="標楷體" pitchFamily="65" charset="-120"/>
              </a:rPr>
              <a:t>- </a:t>
            </a:r>
            <a:r>
              <a:rPr lang="zh-TW" altLang="en-US" sz="4800">
                <a:ea typeface="標楷體" pitchFamily="65" charset="-120"/>
              </a:rPr>
              <a:t>診斷標準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zh-TW" altLang="en-US" sz="2400" dirty="0"/>
              <a:t>一、</a:t>
            </a:r>
            <a:r>
              <a:rPr lang="zh-TW" altLang="en-US" sz="2400" dirty="0">
                <a:solidFill>
                  <a:srgbClr val="FFFF00"/>
                </a:solidFill>
              </a:rPr>
              <a:t>社會互動</a:t>
            </a:r>
            <a:r>
              <a:rPr lang="zh-TW" altLang="en-US" sz="2400" dirty="0"/>
              <a:t>嚴重而持續的損害，至少具有下列中的兩項：</a:t>
            </a:r>
            <a:br>
              <a:rPr lang="zh-TW" altLang="en-US" sz="2400" dirty="0"/>
            </a:br>
            <a:r>
              <a:rPr lang="en-US" altLang="zh-TW" sz="2400" dirty="0"/>
              <a:t>1. </a:t>
            </a:r>
            <a:r>
              <a:rPr lang="zh-TW" altLang="en-US" sz="2400" dirty="0"/>
              <a:t>多種非語言行為（如眼對眼凝視、面部表情、身體姿勢、及手勢）來協助社會互動及溝通上有明顯障礙。</a:t>
            </a:r>
            <a:br>
              <a:rPr lang="zh-TW" altLang="en-US" sz="2400" dirty="0"/>
            </a:br>
            <a:r>
              <a:rPr lang="en-US" altLang="zh-TW" sz="2400" dirty="0"/>
              <a:t>2. </a:t>
            </a:r>
            <a:r>
              <a:rPr lang="zh-TW" altLang="en-US" sz="2400" dirty="0"/>
              <a:t>無法建立與其發展水準相稱的同儕關係。</a:t>
            </a:r>
            <a:br>
              <a:rPr lang="zh-TW" altLang="en-US" sz="2400" dirty="0"/>
            </a:br>
            <a:r>
              <a:rPr lang="en-US" altLang="zh-TW" sz="2400" dirty="0"/>
              <a:t>3. </a:t>
            </a:r>
            <a:r>
              <a:rPr lang="zh-TW" altLang="en-US" sz="2400" dirty="0"/>
              <a:t>缺少主動尋求和其他人分享快樂、興趣或成就（如：對自己喜歡的東西不會炫耀、攜帶、或指給別人看）。</a:t>
            </a:r>
            <a:br>
              <a:rPr lang="zh-TW" altLang="en-US" sz="2400" dirty="0"/>
            </a:br>
            <a:r>
              <a:rPr lang="en-US" altLang="zh-TW" sz="2400" dirty="0"/>
              <a:t>4. </a:t>
            </a:r>
            <a:r>
              <a:rPr lang="zh-TW" altLang="en-US" sz="2400" dirty="0"/>
              <a:t>缺乏社交或情緒的相互作用（如：不積極參與簡單的社交娛樂或遊戲、寧可選擇孤單的活動）。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4800">
                <a:ea typeface="標楷體" pitchFamily="65" charset="-120"/>
              </a:rPr>
              <a:t>亞斯伯格症</a:t>
            </a:r>
            <a:r>
              <a:rPr lang="en-US" altLang="zh-TW" sz="4800">
                <a:latin typeface="標楷體"/>
                <a:ea typeface="標楷體" pitchFamily="65" charset="-120"/>
              </a:rPr>
              <a:t>–</a:t>
            </a:r>
            <a:r>
              <a:rPr lang="zh-TW" altLang="en-US" sz="4800">
                <a:ea typeface="標楷體" pitchFamily="65" charset="-120"/>
              </a:rPr>
              <a:t>診斷標準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111750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zh-TW" altLang="en-US" sz="2800" dirty="0"/>
              <a:t>二</a:t>
            </a:r>
            <a:r>
              <a:rPr lang="en-US" altLang="zh-TW" sz="2800" dirty="0"/>
              <a:t>. </a:t>
            </a:r>
            <a:r>
              <a:rPr lang="zh-TW" altLang="en-US" sz="2800" dirty="0"/>
              <a:t>發展出相當局限重複模式的</a:t>
            </a:r>
            <a:r>
              <a:rPr lang="zh-TW" altLang="en-US" sz="2800" dirty="0">
                <a:solidFill>
                  <a:srgbClr val="FFFF00"/>
                </a:solidFill>
              </a:rPr>
              <a:t>行為、興趣和活動</a:t>
            </a:r>
            <a:r>
              <a:rPr lang="zh-TW" altLang="en-US" sz="2800" dirty="0"/>
              <a:t>，至少有下列一項：</a:t>
            </a:r>
            <a:br>
              <a:rPr lang="zh-TW" altLang="en-US" sz="2800" dirty="0"/>
            </a:br>
            <a:r>
              <a:rPr lang="en-US" altLang="zh-TW" sz="2800" dirty="0"/>
              <a:t>1. </a:t>
            </a:r>
            <a:r>
              <a:rPr lang="zh-TW" altLang="en-US" sz="2800" dirty="0"/>
              <a:t>專注圍繞在一或多種刻板而局限的興趣模式，興趣的強度或對象至少有一為異常。</a:t>
            </a:r>
            <a:br>
              <a:rPr lang="zh-TW" altLang="en-US" sz="2800" dirty="0"/>
            </a:br>
            <a:r>
              <a:rPr lang="en-US" altLang="zh-TW" sz="2800" dirty="0"/>
              <a:t>2. </a:t>
            </a:r>
            <a:r>
              <a:rPr lang="zh-TW" altLang="en-US" sz="2800" dirty="0"/>
              <a:t>明顯無彈性地固著於特定而不具功能性的常規或儀式。</a:t>
            </a:r>
            <a:br>
              <a:rPr lang="zh-TW" altLang="en-US" sz="2800" dirty="0"/>
            </a:br>
            <a:r>
              <a:rPr lang="en-US" altLang="zh-TW" sz="2800" dirty="0"/>
              <a:t>3. </a:t>
            </a:r>
            <a:r>
              <a:rPr lang="zh-TW" altLang="en-US" sz="2800" dirty="0"/>
              <a:t>刻板而重複的動作。</a:t>
            </a:r>
            <a:br>
              <a:rPr lang="zh-TW" altLang="en-US" sz="2800" dirty="0"/>
            </a:br>
            <a:r>
              <a:rPr lang="en-US" altLang="zh-TW" sz="2800" dirty="0"/>
              <a:t>4. </a:t>
            </a:r>
            <a:r>
              <a:rPr lang="zh-TW" altLang="en-US" sz="2800" dirty="0"/>
              <a:t>興趣範圍非常局限，經常專注於一種狹隘的興趣（如收集氣象資料或棒球比賽統計資料），或專注於物體的某一部份。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</p:spPr>
        <p:txBody>
          <a:bodyPr/>
          <a:lstStyle/>
          <a:p>
            <a:pPr>
              <a:defRPr/>
            </a:pPr>
            <a:r>
              <a:rPr lang="zh-TW" altLang="en-US" sz="4800">
                <a:ea typeface="標楷體" pitchFamily="65" charset="-120"/>
              </a:rPr>
              <a:t>亞斯伯格症</a:t>
            </a:r>
            <a:r>
              <a:rPr lang="en-US" altLang="zh-TW" sz="4800">
                <a:latin typeface="標楷體"/>
                <a:ea typeface="標楷體" pitchFamily="65" charset="-120"/>
              </a:rPr>
              <a:t>–</a:t>
            </a:r>
            <a:r>
              <a:rPr lang="zh-TW" altLang="en-US" sz="4800">
                <a:ea typeface="標楷體" pitchFamily="65" charset="-120"/>
              </a:rPr>
              <a:t>其他特徵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256212"/>
          </a:xfrm>
        </p:spPr>
        <p:txBody>
          <a:bodyPr/>
          <a:lstStyle/>
          <a:p>
            <a:pPr>
              <a:defRPr/>
            </a:pPr>
            <a:r>
              <a:rPr lang="zh-TW" altLang="en-US" sz="2800" dirty="0">
                <a:solidFill>
                  <a:srgbClr val="FFFF00"/>
                </a:solidFill>
              </a:rPr>
              <a:t>衝動</a:t>
            </a:r>
            <a:r>
              <a:rPr lang="zh-TW" altLang="en-US" sz="2800" dirty="0"/>
              <a:t>控制不佳</a:t>
            </a:r>
          </a:p>
          <a:p>
            <a:pPr>
              <a:defRPr/>
            </a:pPr>
            <a:r>
              <a:rPr lang="zh-TW" altLang="en-US" sz="2800" dirty="0">
                <a:solidFill>
                  <a:srgbClr val="FFFF00"/>
                </a:solidFill>
              </a:rPr>
              <a:t>固執</a:t>
            </a:r>
            <a:r>
              <a:rPr lang="zh-TW" altLang="en-US" sz="2800" dirty="0"/>
              <a:t>不知變通，無法容忍他人不遵守規則</a:t>
            </a:r>
          </a:p>
          <a:p>
            <a:pPr>
              <a:defRPr/>
            </a:pPr>
            <a:r>
              <a:rPr lang="zh-TW" altLang="en-US" sz="2800" dirty="0"/>
              <a:t>缺乏</a:t>
            </a:r>
            <a:r>
              <a:rPr lang="zh-TW" altLang="en-US" sz="2800" dirty="0">
                <a:solidFill>
                  <a:srgbClr val="FFFF00"/>
                </a:solidFill>
              </a:rPr>
              <a:t>同理心</a:t>
            </a:r>
            <a:r>
              <a:rPr lang="zh-TW" altLang="en-US" sz="2800" dirty="0"/>
              <a:t>，易對人或動物出現殘忍之行為</a:t>
            </a:r>
          </a:p>
          <a:p>
            <a:pPr>
              <a:defRPr/>
            </a:pPr>
            <a:r>
              <a:rPr lang="zh-TW" altLang="en-US" sz="2800" dirty="0">
                <a:solidFill>
                  <a:srgbClr val="FFFF00"/>
                </a:solidFill>
              </a:rPr>
              <a:t>動作</a:t>
            </a:r>
            <a:r>
              <a:rPr lang="zh-TW" altLang="en-US" sz="2800" dirty="0"/>
              <a:t>較笨拙、肢體僵硬、姿勢怪異、易緊張</a:t>
            </a:r>
          </a:p>
          <a:p>
            <a:pPr>
              <a:defRPr/>
            </a:pPr>
            <a:r>
              <a:rPr lang="zh-TW" altLang="en-US" sz="2800" dirty="0"/>
              <a:t>某些</a:t>
            </a:r>
            <a:r>
              <a:rPr lang="zh-TW" altLang="en-US" sz="2800" dirty="0">
                <a:solidFill>
                  <a:srgbClr val="FFFF00"/>
                </a:solidFill>
              </a:rPr>
              <a:t>感官</a:t>
            </a:r>
            <a:r>
              <a:rPr lang="zh-TW" altLang="en-US" sz="2800" dirty="0"/>
              <a:t>過度敏感</a:t>
            </a:r>
          </a:p>
          <a:p>
            <a:pPr>
              <a:defRPr/>
            </a:pPr>
            <a:r>
              <a:rPr lang="zh-TW" altLang="en-US" sz="2800" dirty="0"/>
              <a:t>無法分辨真實與虛擬的世界 </a:t>
            </a:r>
          </a:p>
          <a:p>
            <a:pPr>
              <a:defRPr/>
            </a:pPr>
            <a:r>
              <a:rPr lang="zh-TW" altLang="en-US" sz="2800" dirty="0"/>
              <a:t>仍會渴望人際關係，但社交技巧拙劣常導致重大</a:t>
            </a:r>
            <a:r>
              <a:rPr lang="zh-TW" altLang="en-US" sz="2800" dirty="0">
                <a:solidFill>
                  <a:srgbClr val="FFFF00"/>
                </a:solidFill>
              </a:rPr>
              <a:t>挫折</a:t>
            </a:r>
          </a:p>
          <a:p>
            <a:pPr>
              <a:defRPr/>
            </a:pPr>
            <a:r>
              <a:rPr lang="zh-TW" altLang="en-US" sz="2800" dirty="0"/>
              <a:t>特殊的記憶、計算、機械或其他</a:t>
            </a:r>
            <a:r>
              <a:rPr lang="zh-TW" altLang="en-US" sz="2800" dirty="0">
                <a:solidFill>
                  <a:srgbClr val="FFFF00"/>
                </a:solidFill>
              </a:rPr>
              <a:t>能力</a:t>
            </a:r>
            <a:r>
              <a:rPr lang="zh-TW" altLang="en-US" sz="2800" dirty="0"/>
              <a:t>，鑽研冷僻的知識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7200" b="1"/>
              <a:t>妥瑞氏症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84538"/>
            <a:ext cx="6400800" cy="23542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5400" dirty="0" err="1"/>
              <a:t>Tourette’s</a:t>
            </a:r>
            <a:r>
              <a:rPr lang="en-US" altLang="zh-TW" sz="5400" dirty="0"/>
              <a:t> Disorder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60350"/>
            <a:ext cx="8229600" cy="6408738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4300" b="1" dirty="0"/>
              <a:t>妥瑞氏症  盛行率</a:t>
            </a:r>
            <a:endParaRPr lang="en-US" altLang="zh-TW" sz="4300" b="1" dirty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altLang="zh-TW" sz="800" dirty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zh-TW" altLang="en-US" dirty="0"/>
              <a:t>妥瑞症的盛行率：</a:t>
            </a:r>
            <a:r>
              <a:rPr lang="en-US" altLang="zh-TW" dirty="0"/>
              <a:t>1%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zh-TW" altLang="en-US" dirty="0"/>
              <a:t>男生為女生的</a:t>
            </a:r>
            <a:r>
              <a:rPr lang="zh-TW" altLang="en-US" dirty="0">
                <a:solidFill>
                  <a:srgbClr val="FFFF00"/>
                </a:solidFill>
              </a:rPr>
              <a:t>三倍</a:t>
            </a:r>
            <a:r>
              <a:rPr lang="zh-TW" altLang="en-US" dirty="0"/>
              <a:t>以上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zh-TW" altLang="en-US" dirty="0"/>
              <a:t>發作年齡從</a:t>
            </a:r>
            <a:r>
              <a:rPr lang="en-US" altLang="zh-TW" dirty="0"/>
              <a:t>2</a:t>
            </a:r>
            <a:r>
              <a:rPr lang="zh-TW" altLang="en-US" dirty="0"/>
              <a:t>歲到</a:t>
            </a:r>
            <a:r>
              <a:rPr lang="en-US" altLang="zh-TW" dirty="0"/>
              <a:t>21</a:t>
            </a:r>
            <a:r>
              <a:rPr lang="zh-TW" altLang="en-US" dirty="0"/>
              <a:t>歲，平均年齡</a:t>
            </a:r>
            <a:r>
              <a:rPr lang="en-US" altLang="zh-TW" dirty="0"/>
              <a:t>5</a:t>
            </a:r>
            <a:r>
              <a:rPr lang="zh-TW" altLang="en-US" dirty="0"/>
              <a:t>～</a:t>
            </a:r>
            <a:r>
              <a:rPr lang="en-US" altLang="zh-TW" dirty="0"/>
              <a:t>7</a:t>
            </a:r>
            <a:r>
              <a:rPr lang="zh-TW" altLang="en-US" dirty="0"/>
              <a:t>歲，通常在發病的</a:t>
            </a:r>
            <a:r>
              <a:rPr lang="en-US" altLang="zh-TW" dirty="0"/>
              <a:t>2</a:t>
            </a:r>
            <a:r>
              <a:rPr lang="zh-TW" altLang="en-US" dirty="0"/>
              <a:t>～</a:t>
            </a:r>
            <a:r>
              <a:rPr lang="en-US" altLang="zh-TW" dirty="0"/>
              <a:t>3</a:t>
            </a:r>
            <a:r>
              <a:rPr lang="zh-TW" altLang="en-US" dirty="0"/>
              <a:t>年才會被診斷出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zh-TW" altLang="en-US" dirty="0"/>
              <a:t>青春期時</a:t>
            </a:r>
            <a:r>
              <a:rPr lang="en-US" altLang="zh-TW" dirty="0"/>
              <a:t>30</a:t>
            </a:r>
            <a:r>
              <a:rPr lang="zh-TW" altLang="en-US" dirty="0"/>
              <a:t>～</a:t>
            </a:r>
            <a:r>
              <a:rPr lang="en-US" altLang="zh-TW" dirty="0"/>
              <a:t>40%</a:t>
            </a:r>
            <a:r>
              <a:rPr lang="zh-TW" altLang="en-US" dirty="0"/>
              <a:t>患者</a:t>
            </a:r>
            <a:r>
              <a:rPr lang="en-US" altLang="zh-TW" dirty="0"/>
              <a:t>tic</a:t>
            </a:r>
            <a:r>
              <a:rPr lang="zh-TW" altLang="en-US" dirty="0"/>
              <a:t>會</a:t>
            </a:r>
            <a:r>
              <a:rPr lang="zh-TW" altLang="en-US" dirty="0">
                <a:solidFill>
                  <a:srgbClr val="FFFF00"/>
                </a:solidFill>
              </a:rPr>
              <a:t>自動消失</a:t>
            </a:r>
            <a:r>
              <a:rPr lang="zh-TW" altLang="en-US" dirty="0"/>
              <a:t>，</a:t>
            </a:r>
            <a:r>
              <a:rPr lang="en-US" altLang="zh-TW" dirty="0"/>
              <a:t>30% tic</a:t>
            </a:r>
            <a:r>
              <a:rPr lang="zh-TW" altLang="en-US" dirty="0"/>
              <a:t>顯著減少</a:t>
            </a:r>
            <a:r>
              <a:rPr lang="en-US" altLang="en-US" dirty="0"/>
              <a:t>， </a:t>
            </a:r>
            <a:r>
              <a:rPr lang="en-US" altLang="zh-TW" dirty="0"/>
              <a:t>30%</a:t>
            </a:r>
            <a:r>
              <a:rPr lang="zh-TW" altLang="en-US" dirty="0"/>
              <a:t>一些症狀會持續一輩子</a:t>
            </a:r>
            <a:endParaRPr lang="en-US" altLang="zh-TW" dirty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zh-TW" altLang="en-US" dirty="0"/>
              <a:t>根據王煇雄、郭夢菲 </a:t>
            </a:r>
            <a:r>
              <a:rPr lang="en-US" altLang="zh-TW" dirty="0"/>
              <a:t>(1999) </a:t>
            </a:r>
            <a:r>
              <a:rPr lang="zh-TW" altLang="en-US" dirty="0"/>
              <a:t>的判斷，台灣可能</a:t>
            </a:r>
            <a:r>
              <a:rPr lang="zh-TW" altLang="en-US" dirty="0">
                <a:solidFill>
                  <a:srgbClr val="FFFF00"/>
                </a:solidFill>
              </a:rPr>
              <a:t>每兩百位</a:t>
            </a:r>
            <a:r>
              <a:rPr lang="zh-TW" altLang="en-US" dirty="0"/>
              <a:t>小朋友中便有一位妥瑞兒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Picture 4"/>
          <p:cNvPicPr>
            <a:picLocks/>
          </p:cNvPicPr>
          <p:nvPr/>
        </p:nvPicPr>
        <p:blipFill>
          <a:blip r:embed="rId3" cstate="print"/>
          <a:srcRect l="19292" t="16066" r="17499"/>
          <a:stretch>
            <a:fillRect/>
          </a:stretch>
        </p:blipFill>
        <p:spPr bwMode="auto">
          <a:xfrm>
            <a:off x="1" y="5"/>
            <a:ext cx="4526756" cy="6876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2" descr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916832"/>
            <a:ext cx="5769371" cy="4754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418" name="Picture 2" descr="金石堂－自私的基因"/>
          <p:cNvPicPr>
            <a:picLocks noChangeAspect="1" noChangeArrowheads="1"/>
          </p:cNvPicPr>
          <p:nvPr/>
        </p:nvPicPr>
        <p:blipFill>
          <a:blip r:embed="rId5" cstate="print"/>
          <a:srcRect l="10606" r="12121"/>
          <a:stretch>
            <a:fillRect/>
          </a:stretch>
        </p:blipFill>
        <p:spPr bwMode="auto">
          <a:xfrm>
            <a:off x="5548394" y="0"/>
            <a:ext cx="3595605" cy="465313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/>
              <a:t>妥瑞氏症為神經生理因素造成</a:t>
            </a:r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25621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/>
              <a:t>症狀是源於腦基底核</a:t>
            </a:r>
            <a:r>
              <a:rPr lang="zh-TW" altLang="en-US" dirty="0">
                <a:solidFill>
                  <a:srgbClr val="FFFF00"/>
                </a:solidFill>
              </a:rPr>
              <a:t>多巴胺</a:t>
            </a:r>
            <a:r>
              <a:rPr lang="zh-TW" altLang="en-US" dirty="0"/>
              <a:t>（</a:t>
            </a:r>
            <a:r>
              <a:rPr lang="en-US" altLang="zh-TW" dirty="0"/>
              <a:t>Dopamine</a:t>
            </a:r>
            <a:r>
              <a:rPr lang="zh-TW" altLang="en-US" dirty="0"/>
              <a:t>）的高反應性。</a:t>
            </a:r>
            <a:endParaRPr lang="en-US" altLang="zh-TW" dirty="0"/>
          </a:p>
          <a:p>
            <a:pPr eaLnBrk="1" hangingPunct="1">
              <a:defRPr/>
            </a:pPr>
            <a:r>
              <a:rPr lang="zh-TW" altLang="en-US" dirty="0"/>
              <a:t>藥物治療 </a:t>
            </a:r>
            <a:r>
              <a:rPr lang="en-US" altLang="zh-TW" dirty="0"/>
              <a:t>(</a:t>
            </a:r>
            <a:r>
              <a:rPr lang="zh-TW" altLang="en-US" dirty="0">
                <a:solidFill>
                  <a:srgbClr val="FFFF66"/>
                </a:solidFill>
              </a:rPr>
              <a:t>多巴胺拮抗劑</a:t>
            </a:r>
            <a:r>
              <a:rPr lang="en-US" altLang="zh-TW" dirty="0"/>
              <a:t>) </a:t>
            </a:r>
            <a:r>
              <a:rPr lang="zh-TW" altLang="en-US" dirty="0"/>
              <a:t>對於妥瑞氏症有十分明顯的療效。</a:t>
            </a:r>
            <a:endParaRPr lang="en-US" altLang="zh-TW" dirty="0"/>
          </a:p>
          <a:p>
            <a:pPr eaLnBrk="1" hangingPunct="1">
              <a:defRPr/>
            </a:pPr>
            <a:r>
              <a:rPr lang="zh-TW" altLang="en-US" dirty="0"/>
              <a:t>家族遺傳研究顯示，妥瑞氏症有近乎顯性遺傳之</a:t>
            </a:r>
            <a:r>
              <a:rPr lang="zh-TW" altLang="en-US" dirty="0">
                <a:solidFill>
                  <a:srgbClr val="FFFF66"/>
                </a:solidFill>
              </a:rPr>
              <a:t>強烈遺傳傾向</a:t>
            </a:r>
            <a:r>
              <a:rPr lang="zh-TW" altLang="en-US" dirty="0"/>
              <a:t>，尤其對於兒子。</a:t>
            </a:r>
            <a:endParaRPr lang="en-US" altLang="zh-TW" dirty="0"/>
          </a:p>
          <a:p>
            <a:pPr eaLnBrk="1" hangingPunct="1">
              <a:defRPr/>
            </a:pPr>
            <a:r>
              <a:rPr lang="zh-TW" altLang="en-US" dirty="0"/>
              <a:t>與注意力不足</a:t>
            </a:r>
            <a:r>
              <a:rPr lang="en-US" altLang="zh-TW" dirty="0"/>
              <a:t>/</a:t>
            </a:r>
            <a:r>
              <a:rPr lang="zh-TW" altLang="en-US" dirty="0"/>
              <a:t>過動症及強迫症有共通遺傳。</a:t>
            </a:r>
            <a:endParaRPr lang="en-US" altLang="zh-TW" dirty="0"/>
          </a:p>
          <a:p>
            <a:pPr eaLnBrk="1" hangingPunct="1">
              <a:defRPr/>
            </a:pPr>
            <a:r>
              <a:rPr lang="zh-TW" altLang="en-US" dirty="0"/>
              <a:t>鏈球菌感染自體免疫後遺症也會引發妥瑞氏症及強迫症。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b="1" dirty="0">
                <a:solidFill>
                  <a:srgbClr val="FFFF00"/>
                </a:solidFill>
              </a:rPr>
              <a:t>DSM-IV </a:t>
            </a:r>
            <a:r>
              <a:rPr lang="zh-TW" altLang="en-US" b="1" dirty="0">
                <a:solidFill>
                  <a:srgbClr val="FFFF00"/>
                </a:solidFill>
              </a:rPr>
              <a:t>診斷標準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12875"/>
            <a:ext cx="8391525" cy="5302250"/>
          </a:xfrm>
        </p:spPr>
        <p:txBody>
          <a:bodyPr/>
          <a:lstStyle/>
          <a:p>
            <a:pPr marL="446088" indent="-446088" eaLnBrk="1" hangingPunct="1">
              <a:buFont typeface="Arial" pitchFamily="34" charset="0"/>
              <a:buNone/>
              <a:tabLst>
                <a:tab pos="1260475" algn="l"/>
              </a:tabLst>
              <a:defRPr/>
            </a:pPr>
            <a:r>
              <a:rPr lang="en-US" altLang="zh-TW" sz="2800" dirty="0"/>
              <a:t>A. </a:t>
            </a:r>
            <a:r>
              <a:rPr lang="zh-TW" altLang="en-US" sz="2800" dirty="0"/>
              <a:t>疾病期間，同時或不同時出現多樣動 	作型一種或多種聲語型的抽搐。</a:t>
            </a:r>
            <a:endParaRPr lang="en-US" altLang="zh-TW" sz="2800" dirty="0"/>
          </a:p>
          <a:p>
            <a:pPr marL="446088" indent="-446088" eaLnBrk="1" hangingPunct="1">
              <a:buFont typeface="Arial" pitchFamily="34" charset="0"/>
              <a:buNone/>
              <a:tabLst>
                <a:tab pos="1260475" algn="l"/>
              </a:tabLst>
              <a:defRPr/>
            </a:pPr>
            <a:r>
              <a:rPr lang="en-US" altLang="zh-TW" sz="2800" dirty="0"/>
              <a:t>B. </a:t>
            </a:r>
            <a:r>
              <a:rPr lang="zh-TW" altLang="en-US" sz="2800" dirty="0"/>
              <a:t>抽搐幾乎一天發生多次（通常是一陣一陣）或間歇發生在一年的某段時間，而症狀消失的時間不超過三個月。</a:t>
            </a:r>
            <a:endParaRPr lang="en-US" altLang="zh-TW" sz="2800" dirty="0"/>
          </a:p>
          <a:p>
            <a:pPr marL="446088" indent="-446088" eaLnBrk="1" hangingPunct="1">
              <a:buFont typeface="Arial" pitchFamily="34" charset="0"/>
              <a:buNone/>
              <a:tabLst>
                <a:tab pos="1260475" algn="l"/>
              </a:tabLst>
              <a:defRPr/>
            </a:pPr>
            <a:r>
              <a:rPr lang="en-US" altLang="zh-TW" sz="2800" dirty="0"/>
              <a:t>C. </a:t>
            </a:r>
            <a:r>
              <a:rPr lang="zh-TW" altLang="en-US" sz="2800" dirty="0"/>
              <a:t>此疾病會造成社交上、職業上，或其他工作上的重大干擾。</a:t>
            </a:r>
            <a:endParaRPr lang="en-US" altLang="zh-TW" sz="2800" dirty="0"/>
          </a:p>
          <a:p>
            <a:pPr marL="446088" indent="-446088" eaLnBrk="1" hangingPunct="1">
              <a:buFont typeface="Arial" pitchFamily="34" charset="0"/>
              <a:buNone/>
              <a:tabLst>
                <a:tab pos="1260475" algn="l"/>
              </a:tabLst>
              <a:defRPr/>
            </a:pPr>
            <a:r>
              <a:rPr lang="en-US" altLang="zh-TW" sz="2800" dirty="0"/>
              <a:t>D. </a:t>
            </a:r>
            <a:r>
              <a:rPr lang="zh-TW" altLang="en-US" sz="2800" dirty="0"/>
              <a:t>通常在</a:t>
            </a:r>
            <a:r>
              <a:rPr lang="zh-TW" altLang="en-US" sz="2800" b="1" dirty="0">
                <a:solidFill>
                  <a:srgbClr val="FFFF00"/>
                </a:solidFill>
              </a:rPr>
              <a:t>十八歲以前</a:t>
            </a:r>
            <a:r>
              <a:rPr lang="zh-TW" altLang="en-US" sz="2800" dirty="0"/>
              <a:t>出現症狀。</a:t>
            </a:r>
            <a:endParaRPr lang="en-US" altLang="zh-TW" sz="2800" dirty="0"/>
          </a:p>
          <a:p>
            <a:pPr marL="446088" indent="-446088" eaLnBrk="1" hangingPunct="1">
              <a:buFont typeface="Arial" pitchFamily="34" charset="0"/>
              <a:buNone/>
              <a:tabLst>
                <a:tab pos="1260475" algn="l"/>
              </a:tabLst>
              <a:defRPr/>
            </a:pPr>
            <a:r>
              <a:rPr lang="en-US" altLang="zh-TW" sz="2800" dirty="0"/>
              <a:t>E. </a:t>
            </a:r>
            <a:r>
              <a:rPr lang="zh-TW" altLang="en-US" sz="2800" dirty="0"/>
              <a:t>非起因於藥物（例如興奮劑）或其他的疾病如</a:t>
            </a:r>
            <a:r>
              <a:rPr lang="en-US" altLang="zh-TW" sz="2800" dirty="0"/>
              <a:t>Huntington’s disease</a:t>
            </a:r>
            <a:r>
              <a:rPr lang="zh-TW" altLang="en-US" sz="2800" dirty="0"/>
              <a:t>舞蹈症或病毒後腦炎。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8229600" cy="8731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/>
              <a:t>抽搐</a:t>
            </a:r>
            <a:r>
              <a:rPr lang="en-US" altLang="zh-TW" b="1" dirty="0"/>
              <a:t>(tic)</a:t>
            </a:r>
            <a:r>
              <a:rPr lang="zh-TW" altLang="en-US" b="1" dirty="0"/>
              <a:t>的類型</a:t>
            </a:r>
            <a:endParaRPr lang="zh-TW" alt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979613" y="2060575"/>
            <a:ext cx="6707187" cy="4070350"/>
          </a:xfrm>
        </p:spPr>
        <p:txBody>
          <a:bodyPr/>
          <a:lstStyle/>
          <a:p>
            <a:pPr marL="452438" indent="-452438"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zh-TW" altLang="en-US" sz="3600" dirty="0"/>
              <a:t>動作型 </a:t>
            </a:r>
          </a:p>
          <a:p>
            <a:pPr marL="452438" indent="-452438"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zh-TW" altLang="en-US" sz="3600" dirty="0"/>
              <a:t>聲語型</a:t>
            </a:r>
          </a:p>
          <a:p>
            <a:pPr marL="452438" indent="-452438"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zh-TW" altLang="en-US" sz="3600" dirty="0"/>
              <a:t>感覺或心理上</a:t>
            </a:r>
            <a:endParaRPr lang="zh-TW" altLang="en-US" sz="2400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341438"/>
            <a:ext cx="8353425" cy="3886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zh-TW" altLang="en-US" sz="3600" dirty="0"/>
              <a:t>妥瑞症患者</a:t>
            </a:r>
            <a:r>
              <a:rPr lang="zh-TW" altLang="en-US" sz="3600" b="1" dirty="0">
                <a:solidFill>
                  <a:srgbClr val="FFFF00"/>
                </a:solidFill>
              </a:rPr>
              <a:t>專注</a:t>
            </a:r>
            <a:r>
              <a:rPr lang="zh-TW" altLang="en-US" sz="3600" b="1" dirty="0"/>
              <a:t>於某一行為</a:t>
            </a:r>
            <a:r>
              <a:rPr lang="zh-TW" altLang="en-US" sz="3600" dirty="0"/>
              <a:t>時</a:t>
            </a:r>
            <a:r>
              <a:rPr lang="zh-TW" altLang="zh-TW" sz="3600" dirty="0"/>
              <a:t>，</a:t>
            </a:r>
            <a:r>
              <a:rPr lang="zh-TW" altLang="en-US" sz="3600" dirty="0"/>
              <a:t>抽搐常會</a:t>
            </a:r>
            <a:r>
              <a:rPr lang="zh-TW" altLang="en-US" sz="3600" b="1" dirty="0"/>
              <a:t>暫時消失</a:t>
            </a:r>
            <a:r>
              <a:rPr lang="zh-TW" altLang="en-US" sz="3600" dirty="0"/>
              <a:t>（如</a:t>
            </a:r>
            <a:r>
              <a:rPr lang="en-US" altLang="zh-TW" sz="3600" dirty="0"/>
              <a:t>: </a:t>
            </a:r>
            <a:r>
              <a:rPr lang="zh-TW" altLang="en-US" sz="3600" dirty="0"/>
              <a:t>彈鋼琴</a:t>
            </a:r>
            <a:r>
              <a:rPr lang="zh-TW" altLang="zh-TW" sz="3600" dirty="0"/>
              <a:t>、看錄影帶、玩</a:t>
            </a:r>
            <a:r>
              <a:rPr lang="zh-TW" altLang="en-US" sz="3600" dirty="0"/>
              <a:t>）</a:t>
            </a:r>
            <a:endParaRPr lang="en-US" altLang="zh-TW" sz="3600" dirty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zh-TW" altLang="en-US" sz="3600" dirty="0"/>
              <a:t>熟睡、酒後，</a:t>
            </a:r>
            <a:r>
              <a:rPr lang="zh-TW" altLang="en-US" sz="3600" b="1" dirty="0"/>
              <a:t>抽搐</a:t>
            </a:r>
            <a:r>
              <a:rPr lang="zh-TW" altLang="en-US" sz="3600" dirty="0"/>
              <a:t>症狀也多半會消失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FFFF00"/>
                </a:solidFill>
              </a:rPr>
              <a:t>後天的環境因素不會引起妥瑞症</a:t>
            </a:r>
            <a:r>
              <a:rPr lang="zh-TW" altLang="en-US" sz="3600" dirty="0">
                <a:solidFill>
                  <a:srgbClr val="FFFF00"/>
                </a:solidFill>
              </a:rPr>
              <a:t>，但是</a:t>
            </a:r>
            <a:r>
              <a:rPr lang="zh-TW" altLang="en-US" sz="3600" b="1" dirty="0">
                <a:solidFill>
                  <a:srgbClr val="FFFF00"/>
                </a:solidFill>
              </a:rPr>
              <a:t>壓力、無聊、疲憊、興奮、感冒發燒等則</a:t>
            </a:r>
            <a:r>
              <a:rPr lang="zh-TW" altLang="en-US" sz="3600" dirty="0">
                <a:solidFill>
                  <a:srgbClr val="FFFF00"/>
                </a:solidFill>
              </a:rPr>
              <a:t>會明顯</a:t>
            </a:r>
            <a:r>
              <a:rPr lang="zh-TW" altLang="en-US" sz="3600" b="1" dirty="0">
                <a:solidFill>
                  <a:srgbClr val="FFFF00"/>
                </a:solidFill>
              </a:rPr>
              <a:t>加重抽搐</a:t>
            </a:r>
            <a:r>
              <a:rPr lang="zh-TW" altLang="en-US" sz="3600" dirty="0">
                <a:solidFill>
                  <a:srgbClr val="FFFF00"/>
                </a:solidFill>
              </a:rPr>
              <a:t>的發生頻率、強度</a:t>
            </a:r>
            <a:endParaRPr lang="en-US" altLang="zh-TW" sz="3600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642938"/>
            <a:ext cx="7398023" cy="1143000"/>
          </a:xfrm>
        </p:spPr>
        <p:txBody>
          <a:bodyPr rtlCol="0">
            <a:normAutofit/>
          </a:bodyPr>
          <a:lstStyle/>
          <a:p>
            <a:pPr marL="1117600" indent="-1117600" algn="l" eaLnBrk="1" fontAlgn="auto" hangingPunct="1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FFFF00"/>
                </a:solidFill>
              </a:rPr>
              <a:t>妥瑞症的其他併發症</a:t>
            </a:r>
            <a:r>
              <a:rPr lang="en-US" altLang="zh-TW" b="1" dirty="0">
                <a:solidFill>
                  <a:srgbClr val="7030A0"/>
                </a:solidFill>
              </a:rPr>
              <a:t/>
            </a:r>
            <a:br>
              <a:rPr lang="en-US" altLang="zh-TW" b="1" dirty="0">
                <a:solidFill>
                  <a:srgbClr val="7030A0"/>
                </a:solidFill>
              </a:rPr>
            </a:br>
            <a:r>
              <a:rPr lang="en-US" altLang="zh-TW" sz="1600" dirty="0"/>
              <a:t>(</a:t>
            </a:r>
            <a:r>
              <a:rPr lang="zh-TW" altLang="en-US" sz="1600" dirty="0"/>
              <a:t>王煇雄、郭夢菲 ，</a:t>
            </a:r>
            <a:r>
              <a:rPr lang="en-US" altLang="zh-TW" sz="1600" dirty="0"/>
              <a:t>1999</a:t>
            </a:r>
            <a:r>
              <a:rPr lang="zh-TW" altLang="en-US" sz="1600" dirty="0"/>
              <a:t>；彭素玲，</a:t>
            </a:r>
            <a:r>
              <a:rPr lang="en-US" altLang="zh-TW" sz="1600" dirty="0"/>
              <a:t>2001)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1844675"/>
            <a:ext cx="7470775" cy="446722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600" dirty="0">
                <a:solidFill>
                  <a:srgbClr val="FFFF00"/>
                </a:solidFill>
              </a:rPr>
              <a:t> 強迫症  </a:t>
            </a:r>
            <a:r>
              <a:rPr lang="en-US" altLang="zh-TW" sz="3600" dirty="0">
                <a:solidFill>
                  <a:srgbClr val="FFFF00"/>
                </a:solidFill>
              </a:rPr>
              <a:t>40%</a:t>
            </a:r>
            <a:endParaRPr lang="zh-TW" altLang="en-US" sz="3600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zh-TW" altLang="en-US" sz="3600" dirty="0"/>
              <a:t> 注意力不足</a:t>
            </a:r>
            <a:r>
              <a:rPr lang="en-US" altLang="zh-TW" sz="3600" dirty="0"/>
              <a:t>/</a:t>
            </a:r>
            <a:r>
              <a:rPr lang="zh-TW" altLang="en-US" sz="3600" dirty="0"/>
              <a:t>過動症  </a:t>
            </a:r>
            <a:r>
              <a:rPr lang="en-US" altLang="zh-TW" sz="3600" dirty="0"/>
              <a:t>50%</a:t>
            </a:r>
            <a:endParaRPr lang="zh-TW" altLang="en-US" sz="3600" dirty="0"/>
          </a:p>
          <a:p>
            <a:pPr eaLnBrk="1" hangingPunct="1">
              <a:defRPr/>
            </a:pPr>
            <a:r>
              <a:rPr lang="zh-TW" altLang="en-US" sz="3600" dirty="0"/>
              <a:t> 侵略性</a:t>
            </a:r>
          </a:p>
          <a:p>
            <a:pPr eaLnBrk="1" hangingPunct="1">
              <a:defRPr/>
            </a:pPr>
            <a:r>
              <a:rPr lang="zh-TW" altLang="en-US" sz="3600" dirty="0"/>
              <a:t> 學習障礙</a:t>
            </a:r>
          </a:p>
          <a:p>
            <a:pPr eaLnBrk="1" hangingPunct="1">
              <a:defRPr/>
            </a:pPr>
            <a:r>
              <a:rPr lang="zh-TW" altLang="en-US" sz="3600" dirty="0"/>
              <a:t> 自我傷害行為 </a:t>
            </a:r>
          </a:p>
          <a:p>
            <a:pPr eaLnBrk="1" hangingPunct="1">
              <a:defRPr/>
            </a:pPr>
            <a:r>
              <a:rPr lang="zh-TW" altLang="en-US" sz="3600" dirty="0"/>
              <a:t> 睡眠異常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zh-TW" altLang="en-US" sz="2000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zh-TW" altLang="en-US" sz="2000"/>
              <a:t/>
            </a:r>
            <a:br>
              <a:rPr lang="zh-TW" altLang="en-US" sz="2000"/>
            </a:br>
            <a:endParaRPr lang="zh-TW" altLang="en-US" sz="200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71775" y="620713"/>
            <a:ext cx="6143625" cy="5519737"/>
          </a:xfrm>
          <a:solidFill>
            <a:srgbClr val="FFFF00"/>
          </a:solidFill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4000" b="1" dirty="0">
                <a:solidFill>
                  <a:srgbClr val="002060"/>
                </a:solidFill>
                <a:effectLst/>
              </a:rPr>
              <a:t>妥瑞兒練國術　打出世界金牌 </a:t>
            </a:r>
            <a:r>
              <a:rPr lang="zh-TW" altLang="en-US" sz="4000" dirty="0">
                <a:solidFill>
                  <a:srgbClr val="002060"/>
                </a:solidFill>
                <a:effectLst/>
              </a:rPr>
              <a:t/>
            </a:r>
            <a:br>
              <a:rPr lang="zh-TW" altLang="en-US" sz="4000" dirty="0">
                <a:solidFill>
                  <a:srgbClr val="002060"/>
                </a:solidFill>
                <a:effectLst/>
              </a:rPr>
            </a:br>
            <a:r>
              <a:rPr lang="en-US" altLang="zh-TW" dirty="0">
                <a:solidFill>
                  <a:srgbClr val="002060"/>
                </a:solidFill>
                <a:effectLst/>
              </a:rPr>
              <a:t>【</a:t>
            </a:r>
            <a:r>
              <a:rPr lang="zh-TW" altLang="en-US" dirty="0">
                <a:solidFill>
                  <a:srgbClr val="002060"/>
                </a:solidFill>
                <a:effectLst/>
              </a:rPr>
              <a:t>聯合報</a:t>
            </a:r>
            <a:r>
              <a:rPr lang="en-US" altLang="zh-TW" dirty="0">
                <a:solidFill>
                  <a:srgbClr val="002060"/>
                </a:solidFill>
                <a:effectLst/>
              </a:rPr>
              <a:t>】</a:t>
            </a:r>
            <a:r>
              <a:rPr lang="en-US" altLang="zh-TW" sz="1900" dirty="0">
                <a:solidFill>
                  <a:srgbClr val="002060"/>
                </a:solidFill>
                <a:effectLst/>
              </a:rPr>
              <a:t>2007.05.23</a:t>
            </a:r>
            <a:r>
              <a:rPr lang="zh-TW" altLang="en-US" sz="1900" dirty="0">
                <a:solidFill>
                  <a:srgbClr val="002060"/>
                </a:solidFill>
                <a:effectLst/>
              </a:rPr>
              <a:t>　記者：阮南輝／基隆市報導</a:t>
            </a:r>
            <a:endParaRPr lang="en-US" altLang="zh-TW" sz="1900" dirty="0">
              <a:solidFill>
                <a:srgbClr val="002060"/>
              </a:solidFill>
              <a:effectLst/>
            </a:endParaRP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3400" dirty="0">
                <a:solidFill>
                  <a:srgbClr val="002060"/>
                </a:solidFill>
                <a:effectLst/>
              </a:rPr>
              <a:t>基隆市成功國中學生洪睿陽從小被誤認為過動兒，小四時檢測出罹患妥瑞症，小六起家長安排他打拳消耗體力，沒想到歪打正著，上個月在世界盃國術錦標賽，摘下國中組北拳套路金牌。 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3400" dirty="0">
                <a:solidFill>
                  <a:srgbClr val="002060"/>
                </a:solidFill>
                <a:effectLst/>
              </a:rPr>
              <a:t>念國三的洪睿陽，從小就有擠眉弄眼、身體抖動的情形，有時晚上會抖到無法入睡。他說，當時並不知道自己有妥瑞症，上小學時常會不自主地眨眼、聳肩，有時還會咳一聲，也曾在上課時突然從座位站起來大叫，結果被老師認為是調皮搗蛋，常被體罰。</a:t>
            </a:r>
          </a:p>
        </p:txBody>
      </p:sp>
      <p:pic>
        <p:nvPicPr>
          <p:cNvPr id="110595" name="圖片 5" descr="妥瑞症洪睿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357313"/>
            <a:ext cx="22764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「梵谷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2304256" cy="3268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「愛迪生」的圖片搜尋結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02480"/>
            <a:ext cx="3744416" cy="3161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+4"/>
          <p:cNvPicPr>
            <a:picLocks noChangeAspect="1" noChangeArrowheads="1"/>
          </p:cNvPicPr>
          <p:nvPr/>
        </p:nvPicPr>
        <p:blipFill>
          <a:blip r:embed="rId4" cstate="print"/>
          <a:srcRect l="37669" r="7540" b="9986"/>
          <a:stretch>
            <a:fillRect/>
          </a:stretch>
        </p:blipFill>
        <p:spPr bwMode="auto">
          <a:xfrm>
            <a:off x="107504" y="3501008"/>
            <a:ext cx="230425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001"/>
          <p:cNvPicPr>
            <a:picLocks noChangeAspect="1" noChangeArrowheads="1"/>
          </p:cNvPicPr>
          <p:nvPr/>
        </p:nvPicPr>
        <p:blipFill>
          <a:blip r:embed="rId5" cstate="print"/>
          <a:srcRect l="33445" r="19740"/>
          <a:stretch>
            <a:fillRect/>
          </a:stretch>
        </p:blipFill>
        <p:spPr bwMode="auto">
          <a:xfrm>
            <a:off x="2267744" y="3501008"/>
            <a:ext cx="230425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「約翰 納許」的圖片搜尋結果"/>
          <p:cNvPicPr>
            <a:picLocks noChangeAspect="1" noChangeArrowheads="1"/>
          </p:cNvPicPr>
          <p:nvPr/>
        </p:nvPicPr>
        <p:blipFill>
          <a:blip r:embed="rId6" cstate="print"/>
          <a:srcRect l="-6452"/>
          <a:stretch>
            <a:fillRect/>
          </a:stretch>
        </p:blipFill>
        <p:spPr bwMode="auto">
          <a:xfrm>
            <a:off x="4427984" y="3506226"/>
            <a:ext cx="2376264" cy="3235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640px-Temple_Grandin_at_TED"/>
          <p:cNvPicPr>
            <a:picLocks noChangeAspect="1" noChangeArrowheads="1"/>
          </p:cNvPicPr>
          <p:nvPr/>
        </p:nvPicPr>
        <p:blipFill>
          <a:blip r:embed="rId7" cstate="print"/>
          <a:srcRect l="23336" r="5385"/>
          <a:stretch>
            <a:fillRect/>
          </a:stretch>
        </p:blipFill>
        <p:spPr bwMode="auto">
          <a:xfrm>
            <a:off x="6660232" y="3428228"/>
            <a:ext cx="2483768" cy="3345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「海明威」的圖片搜尋結果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90024" y="397401"/>
            <a:ext cx="2774464" cy="3010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7504" y="3140471"/>
            <a:ext cx="5545138" cy="3456881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zh-TW" altLang="zh-TW" sz="4000" dirty="0">
                <a:latin typeface="標楷體" pitchFamily="65" charset="-120"/>
                <a:ea typeface="標楷體" pitchFamily="65" charset="-120"/>
              </a:rPr>
              <a:t>馬大元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zh-TW" altLang="en-US" sz="28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新竹  馬大元診所院長</a:t>
            </a:r>
            <a:endParaRPr lang="en-US" altLang="zh-TW" sz="28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30000"/>
              </a:spcBef>
              <a:buNone/>
              <a:defRPr/>
            </a:pPr>
            <a:r>
              <a:rPr lang="en-US" altLang="zh-TW" sz="2800" dirty="0">
                <a:solidFill>
                  <a:srgbClr val="FFFF00"/>
                </a:solidFill>
                <a:ea typeface="標楷體" pitchFamily="65" charset="-120"/>
              </a:rPr>
              <a:t>(03) 5794698</a:t>
            </a:r>
            <a:r>
              <a:rPr lang="zh-TW" altLang="en-US" sz="2800" dirty="0">
                <a:solidFill>
                  <a:srgbClr val="FFFF00"/>
                </a:solidFill>
                <a:ea typeface="標楷體" pitchFamily="65" charset="-120"/>
              </a:rPr>
              <a:t> </a:t>
            </a:r>
            <a:r>
              <a:rPr lang="en-US" altLang="zh-TW" sz="2800" dirty="0">
                <a:solidFill>
                  <a:srgbClr val="FFFF00"/>
                </a:solidFill>
                <a:ea typeface="標楷體" pitchFamily="65" charset="-120"/>
              </a:rPr>
              <a:t>(</a:t>
            </a:r>
            <a:r>
              <a:rPr lang="zh-TW" altLang="en-US" sz="2800" dirty="0">
                <a:solidFill>
                  <a:srgbClr val="FFFF00"/>
                </a:solidFill>
                <a:ea typeface="標楷體" pitchFamily="65" charset="-120"/>
              </a:rPr>
              <a:t>我去就是了，走吧</a:t>
            </a:r>
            <a:r>
              <a:rPr lang="en-US" altLang="zh-TW" sz="2800" dirty="0">
                <a:solidFill>
                  <a:srgbClr val="FFFF00"/>
                </a:solidFill>
                <a:ea typeface="標楷體" pitchFamily="65" charset="-120"/>
              </a:rPr>
              <a:t>)</a:t>
            </a:r>
            <a:endParaRPr lang="en-US" altLang="zh-TW" sz="2800" dirty="0">
              <a:solidFill>
                <a:srgbClr val="FFFF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30000"/>
              </a:spcBef>
              <a:buNone/>
              <a:defRPr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新竹市精神健康協會創會理事長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前大千綜合醫院南勢分院院長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前國軍新竹醫院精神科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主任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前三軍總醫院精神醫學部主治醫師</a:t>
            </a:r>
            <a:endParaRPr lang="zh-TW" altLang="en-US" sz="2800" dirty="0"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807298" y="4771018"/>
            <a:ext cx="30851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臉書搜尋：</a:t>
            </a:r>
            <a:endParaRPr lang="en-US" altLang="zh-TW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馬大元診所 </a:t>
            </a:r>
            <a:r>
              <a:rPr lang="zh-TW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粉絲專頁</a:t>
            </a:r>
            <a:endParaRPr lang="en-US" altLang="zh-TW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YouTube</a:t>
            </a:r>
            <a:r>
              <a:rPr lang="zh-TW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訂閱：</a:t>
            </a:r>
            <a:endParaRPr lang="en-US" altLang="zh-TW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馬大元 </a:t>
            </a:r>
            <a:r>
              <a:rPr lang="zh-TW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頻道</a:t>
            </a:r>
            <a:endParaRPr lang="en-US" altLang="zh-TW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3529" y="476250"/>
            <a:ext cx="4608512" cy="26654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TW" altLang="en-US" sz="6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即知即行</a:t>
            </a:r>
            <a:endParaRPr lang="en-US" altLang="zh-TW" sz="66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zh-TW" altLang="en-US" sz="6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游刃有餘</a:t>
            </a:r>
          </a:p>
        </p:txBody>
      </p:sp>
      <p:pic>
        <p:nvPicPr>
          <p:cNvPr id="4098" name="Picture 2" descr="圖像裡可能有6 個人、微笑的人、小孩"/>
          <p:cNvPicPr>
            <a:picLocks noChangeAspect="1" noChangeArrowheads="1"/>
          </p:cNvPicPr>
          <p:nvPr/>
        </p:nvPicPr>
        <p:blipFill>
          <a:blip r:embed="rId2" cstate="print"/>
          <a:srcRect t="5660"/>
          <a:stretch>
            <a:fillRect/>
          </a:stretch>
        </p:blipFill>
        <p:spPr bwMode="auto">
          <a:xfrm>
            <a:off x="5580112" y="223007"/>
            <a:ext cx="3286415" cy="4145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6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33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6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7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9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36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45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49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50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51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52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53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54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56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57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58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5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59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60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61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62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63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64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65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66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5_Stream">
  <a:themeElements>
    <a:clrScheme name="Stream">
      <a:dk1>
        <a:srgbClr val="000514"/>
      </a:dk1>
      <a:lt1>
        <a:srgbClr val="000514"/>
      </a:lt1>
      <a:dk2>
        <a:srgbClr val="A7A7A7"/>
      </a:dk2>
      <a:lt2>
        <a:srgbClr val="535353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0000FF"/>
      </a:hlink>
      <a:folHlink>
        <a:srgbClr val="FF00FF"/>
      </a:folHlink>
    </a:clrScheme>
    <a:fontScheme name="Stream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Strea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514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514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9.xml><?xml version="1.0" encoding="utf-8"?>
<a:theme xmlns:a="http://schemas.openxmlformats.org/drawingml/2006/main" name="7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1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28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29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30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31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32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33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34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35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4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Stream">
  <a:themeElements>
    <a:clrScheme name="Stream">
      <a:dk1>
        <a:srgbClr val="000514"/>
      </a:dk1>
      <a:lt1>
        <a:srgbClr val="000514"/>
      </a:lt1>
      <a:dk2>
        <a:srgbClr val="A7A7A7"/>
      </a:dk2>
      <a:lt2>
        <a:srgbClr val="535353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0000FF"/>
      </a:hlink>
      <a:folHlink>
        <a:srgbClr val="FF00FF"/>
      </a:folHlink>
    </a:clrScheme>
    <a:fontScheme name="Stream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Strea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514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514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5189</TotalTime>
  <Words>4726</Words>
  <Application>Microsoft Office PowerPoint</Application>
  <PresentationFormat>如螢幕大小 (4:3)</PresentationFormat>
  <Paragraphs>627</Paragraphs>
  <Slides>97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49</vt:i4>
      </vt:variant>
      <vt:variant>
        <vt:lpstr>投影片標題</vt:lpstr>
      </vt:variant>
      <vt:variant>
        <vt:i4>97</vt:i4>
      </vt:variant>
    </vt:vector>
  </HeadingPairs>
  <TitlesOfParts>
    <vt:vector size="158" baseType="lpstr">
      <vt:lpstr>Arial Unicode MS</vt:lpstr>
      <vt:lpstr>DFLiHei-Bd</vt:lpstr>
      <vt:lpstr>微軟正黑體</vt:lpstr>
      <vt:lpstr>新細明體</vt:lpstr>
      <vt:lpstr>標楷體</vt:lpstr>
      <vt:lpstr>Arial</vt:lpstr>
      <vt:lpstr>Calibri</vt:lpstr>
      <vt:lpstr>Garamond</vt:lpstr>
      <vt:lpstr>Helvetica</vt:lpstr>
      <vt:lpstr>Times</vt:lpstr>
      <vt:lpstr>Times New Roman</vt:lpstr>
      <vt:lpstr>Wingdings</vt:lpstr>
      <vt:lpstr>Beam</vt:lpstr>
      <vt:lpstr>1_Stream</vt:lpstr>
      <vt:lpstr>55_Beam</vt:lpstr>
      <vt:lpstr>3_Stream</vt:lpstr>
      <vt:lpstr>10_Beam</vt:lpstr>
      <vt:lpstr>12_Beam</vt:lpstr>
      <vt:lpstr>14_Beam</vt:lpstr>
      <vt:lpstr>4_Stream</vt:lpstr>
      <vt:lpstr>Stream</vt:lpstr>
      <vt:lpstr>6_Stream</vt:lpstr>
      <vt:lpstr>16_Stream</vt:lpstr>
      <vt:lpstr>12_Stream</vt:lpstr>
      <vt:lpstr>1_Office 佈景主題</vt:lpstr>
      <vt:lpstr>33_Stream</vt:lpstr>
      <vt:lpstr>5_Beam</vt:lpstr>
      <vt:lpstr>6_Beam</vt:lpstr>
      <vt:lpstr>7_Beam</vt:lpstr>
      <vt:lpstr>9_Beam</vt:lpstr>
      <vt:lpstr>36_Beam</vt:lpstr>
      <vt:lpstr>45_Beam</vt:lpstr>
      <vt:lpstr>49_Beam</vt:lpstr>
      <vt:lpstr>50_Beam</vt:lpstr>
      <vt:lpstr>51_Beam</vt:lpstr>
      <vt:lpstr>52_Beam</vt:lpstr>
      <vt:lpstr>53_Beam</vt:lpstr>
      <vt:lpstr>54_Beam</vt:lpstr>
      <vt:lpstr>56_Beam</vt:lpstr>
      <vt:lpstr>57_Beam</vt:lpstr>
      <vt:lpstr>58_Beam</vt:lpstr>
      <vt:lpstr>59_Beam</vt:lpstr>
      <vt:lpstr>60_Beam</vt:lpstr>
      <vt:lpstr>61_Beam</vt:lpstr>
      <vt:lpstr>62_Beam</vt:lpstr>
      <vt:lpstr>63_Beam</vt:lpstr>
      <vt:lpstr>64_Beam</vt:lpstr>
      <vt:lpstr>65_Beam</vt:lpstr>
      <vt:lpstr>66_Beam</vt:lpstr>
      <vt:lpstr>15_Stream</vt:lpstr>
      <vt:lpstr>7_Stream</vt:lpstr>
      <vt:lpstr>1_Beam</vt:lpstr>
      <vt:lpstr>28_Beam</vt:lpstr>
      <vt:lpstr>29_Beam</vt:lpstr>
      <vt:lpstr>30_Beam</vt:lpstr>
      <vt:lpstr>31_Beam</vt:lpstr>
      <vt:lpstr>32_Beam</vt:lpstr>
      <vt:lpstr>33_Beam</vt:lpstr>
      <vt:lpstr>34_Beam</vt:lpstr>
      <vt:lpstr>35_Beam</vt:lpstr>
      <vt:lpstr>2_Stream</vt:lpstr>
      <vt:lpstr>PowerPoint 簡報</vt:lpstr>
      <vt:lpstr>PowerPoint 簡報</vt:lpstr>
      <vt:lpstr>PowerPoint 簡報</vt:lpstr>
      <vt:lpstr>PowerPoint 簡報</vt:lpstr>
      <vt:lpstr>文明的悲劇 1950年代精神藥物發明至今…</vt:lpstr>
      <vt:lpstr>PowerPoint 簡報</vt:lpstr>
      <vt:lpstr>PowerPoint 簡報</vt:lpstr>
      <vt:lpstr>PowerPoint 簡報</vt:lpstr>
      <vt:lpstr>PowerPoint 簡報</vt:lpstr>
      <vt:lpstr>你聽過腸腦軸嗎？ 大腦健康，竟與腸道健康息息相關？！</vt:lpstr>
      <vt:lpstr>PowerPoint 簡報</vt:lpstr>
      <vt:lpstr>PowerPoint 簡報</vt:lpstr>
      <vt:lpstr>造成發炎體質的原因</vt:lpstr>
      <vt:lpstr>PowerPoint 簡報</vt:lpstr>
      <vt:lpstr>PowerPoint 簡報</vt:lpstr>
      <vt:lpstr>童年不良經驗指數 (ACE score)</vt:lpstr>
      <vt:lpstr>PowerPoint 簡報</vt:lpstr>
      <vt:lpstr>一個習慣，就是一個大腦迴路</vt:lpstr>
      <vt:lpstr>PowerPoint 簡報</vt:lpstr>
      <vt:lpstr>PowerPoint 簡報</vt:lpstr>
      <vt:lpstr>和情緒有關的三大神經傳導物質</vt:lpstr>
      <vt:lpstr>PowerPoint 簡報</vt:lpstr>
      <vt:lpstr>PowerPoint 簡報</vt:lpstr>
      <vt:lpstr>神經可塑性(neuroplasticity)</vt:lpstr>
      <vt:lpstr>改善神經可塑性(neuroplasticity)</vt:lpstr>
      <vt:lpstr>PowerPoint 簡報</vt:lpstr>
      <vt:lpstr>神經再生(neurogenesis)</vt:lpstr>
      <vt:lpstr>影響神經再生(neurogenesis)的飲食</vt:lpstr>
      <vt:lpstr>PowerPoint 簡報</vt:lpstr>
      <vt:lpstr>PowerPoint 簡報</vt:lpstr>
      <vt:lpstr>PowerPoint 簡報</vt:lpstr>
      <vt:lpstr>發生什麼事情？</vt:lpstr>
      <vt:lpstr>身心異常成因分析思考順位</vt:lpstr>
      <vt:lpstr>「精神疾病」之判定</vt:lpstr>
      <vt:lpstr>精神疾病之臨床分類</vt:lpstr>
      <vt:lpstr>精神疾病之成因</vt:lpstr>
      <vt:lpstr>精神疾病之治療</vt:lpstr>
      <vt:lpstr>常見兒童青少年發展疾患</vt:lpstr>
      <vt:lpstr>發展遲緩  Developmental Delay</vt:lpstr>
      <vt:lpstr>發展遲緩的定義</vt:lpstr>
      <vt:lpstr>常見發展遲緩類型</vt:lpstr>
      <vt:lpstr>PowerPoint 簡報</vt:lpstr>
      <vt:lpstr>發展遲緩的高危險群</vt:lpstr>
      <vt:lpstr>發展遲緩幼兒的特徵</vt:lpstr>
      <vt:lpstr>智能不足與邊緣性智能  Mental Retardation &amp; Borderline Intellectual Functioning</vt:lpstr>
      <vt:lpstr>理論上之智能分佈</vt:lpstr>
      <vt:lpstr>智能不足 – 分類</vt:lpstr>
      <vt:lpstr>智能不足 – 盛行率</vt:lpstr>
      <vt:lpstr>智能不足 – 診斷</vt:lpstr>
      <vt:lpstr>智能不足 – 病因</vt:lpstr>
      <vt:lpstr>智能不足 – 合併症</vt:lpstr>
      <vt:lpstr>智能不足 – 預後</vt:lpstr>
      <vt:lpstr>邊緣性智能 – 診斷</vt:lpstr>
      <vt:lpstr>邊緣性智能 – 臨床意義</vt:lpstr>
      <vt:lpstr>邊緣性智能 – 協助</vt:lpstr>
      <vt:lpstr>學習障礙</vt:lpstr>
      <vt:lpstr>學習障礙 – 定義</vt:lpstr>
      <vt:lpstr>學習障礙 – 特徵</vt:lpstr>
      <vt:lpstr>DSM-IV 學習疾患（learning disorder）分類</vt:lpstr>
      <vt:lpstr>DSM-IV 其他發展疾患</vt:lpstr>
      <vt:lpstr>學習障礙 – 統計資料</vt:lpstr>
      <vt:lpstr>學習障礙 – 病因</vt:lpstr>
      <vt:lpstr>學習障礙 – 診斷</vt:lpstr>
      <vt:lpstr>學習障礙 – 影響</vt:lpstr>
      <vt:lpstr>注意力不足/過動症  Attention-deficit / hyperactivity disorder</vt:lpstr>
      <vt:lpstr>注意力不足/過動症–前言</vt:lpstr>
      <vt:lpstr>注意力不足/過動症 – 統計</vt:lpstr>
      <vt:lpstr>注意力不足/過動症 – 症狀</vt:lpstr>
      <vt:lpstr>三大核心症狀</vt:lpstr>
      <vt:lpstr>PowerPoint 簡報</vt:lpstr>
      <vt:lpstr>注意力不足/過動症 – 病程</vt:lpstr>
      <vt:lpstr>ADHD共病症</vt:lpstr>
      <vt:lpstr>注意力不足/過動症–藥物治療</vt:lpstr>
      <vt:lpstr>興奮劑</vt:lpstr>
      <vt:lpstr>興奮劑 – 副作用</vt:lpstr>
      <vt:lpstr>PowerPoint 簡報</vt:lpstr>
      <vt:lpstr>自閉症 Autistic Disorder</vt:lpstr>
      <vt:lpstr>自閉症-前言</vt:lpstr>
      <vt:lpstr>自閉症–統計資料</vt:lpstr>
      <vt:lpstr>自閉症–症狀</vt:lpstr>
      <vt:lpstr>自閉症–治療</vt:lpstr>
      <vt:lpstr>亞斯伯格症 Asperger’s Syndrome</vt:lpstr>
      <vt:lpstr>亞斯伯格症</vt:lpstr>
      <vt:lpstr>亞斯伯格症</vt:lpstr>
      <vt:lpstr>亞斯伯格症 - 診斷標準</vt:lpstr>
      <vt:lpstr>亞斯伯格症–診斷標準</vt:lpstr>
      <vt:lpstr>亞斯伯格症–其他特徵</vt:lpstr>
      <vt:lpstr>妥瑞氏症</vt:lpstr>
      <vt:lpstr>PowerPoint 簡報</vt:lpstr>
      <vt:lpstr>妥瑞氏症為神經生理因素造成</vt:lpstr>
      <vt:lpstr>DSM-IV 診斷標準</vt:lpstr>
      <vt:lpstr>抽搐(tic)的類型</vt:lpstr>
      <vt:lpstr>PowerPoint 簡報</vt:lpstr>
      <vt:lpstr>妥瑞症的其他併發症 (王煇雄、郭夢菲 ，1999；彭素玲，2001)</vt:lpstr>
      <vt:lpstr> 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mdy</dc:creator>
  <cp:lastModifiedBy>Microsoft 帳戶</cp:lastModifiedBy>
  <cp:revision>274</cp:revision>
  <dcterms:created xsi:type="dcterms:W3CDTF">2003-04-30T18:15:23Z</dcterms:created>
  <dcterms:modified xsi:type="dcterms:W3CDTF">2021-05-04T09:19:37Z</dcterms:modified>
</cp:coreProperties>
</file>